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Proxima Nova"/>
      <p:regular r:id="rId43"/>
      <p:bold r:id="rId44"/>
      <p:italic r:id="rId45"/>
      <p:boldItalic r:id="rId46"/>
    </p:embeddedFont>
    <p:embeddedFont>
      <p:font typeface="Montserrat"/>
      <p:bold r:id="rId47"/>
      <p:boldItalic r:id="rId48"/>
    </p:embeddedFont>
    <p:embeddedFont>
      <p:font typeface="Lato"/>
      <p:regular r:id="rId49"/>
      <p:bold r:id="rId50"/>
      <p:italic r:id="rId51"/>
      <p:boldItalic r:id="rId52"/>
    </p:embeddedFont>
    <p:embeddedFont>
      <p:font typeface="Source Code Pro"/>
      <p:regular r:id="rId53"/>
      <p:bold r:id="rId54"/>
      <p:italic r:id="rId55"/>
      <p:boldItalic r:id="rId56"/>
    </p:embeddedFont>
    <p:embeddedFont>
      <p:font typeface="Oswald"/>
      <p:regular r:id="rId57"/>
      <p:bold r:id="rId58"/>
    </p:embeddedFont>
    <p:embeddedFont>
      <p:font typeface="Gill Sans"/>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F8586C-DF87-4E23-977D-6F992AAB5905}">
  <a:tblStyle styleId="{2FF8586C-DF87-4E23-977D-6F992AAB590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7D5592D-1C94-4F55-A8DB-58CDFC991C5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boldItalic.fntdata"/><Relationship Id="rId47" Type="http://schemas.openxmlformats.org/officeDocument/2006/relationships/font" Target="fonts/Montserrat-bold.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Gill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SourceCodePro-regular.fntdata"/><Relationship Id="rId52" Type="http://schemas.openxmlformats.org/officeDocument/2006/relationships/font" Target="fonts/Lato-boldItalic.fntdata"/><Relationship Id="rId11" Type="http://schemas.openxmlformats.org/officeDocument/2006/relationships/slide" Target="slides/slide5.xml"/><Relationship Id="rId55" Type="http://schemas.openxmlformats.org/officeDocument/2006/relationships/font" Target="fonts/SourceCodePro-italic.fntdata"/><Relationship Id="rId10" Type="http://schemas.openxmlformats.org/officeDocument/2006/relationships/slide" Target="slides/slide4.xml"/><Relationship Id="rId54" Type="http://schemas.openxmlformats.org/officeDocument/2006/relationships/font" Target="fonts/SourceCodePro-bold.fntdata"/><Relationship Id="rId13" Type="http://schemas.openxmlformats.org/officeDocument/2006/relationships/slide" Target="slides/slide7.xml"/><Relationship Id="rId57" Type="http://schemas.openxmlformats.org/officeDocument/2006/relationships/font" Target="fonts/Oswald-regular.fntdata"/><Relationship Id="rId12" Type="http://schemas.openxmlformats.org/officeDocument/2006/relationships/slide" Target="slides/slide6.xml"/><Relationship Id="rId56" Type="http://schemas.openxmlformats.org/officeDocument/2006/relationships/font" Target="fonts/SourceCodePro-boldItalic.fntdata"/><Relationship Id="rId15" Type="http://schemas.openxmlformats.org/officeDocument/2006/relationships/slide" Target="slides/slide9.xml"/><Relationship Id="rId59" Type="http://schemas.openxmlformats.org/officeDocument/2006/relationships/font" Target="fonts/GillSans-regular.fntdata"/><Relationship Id="rId14" Type="http://schemas.openxmlformats.org/officeDocument/2006/relationships/slide" Target="slides/slide8.xml"/><Relationship Id="rId58"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pl.it/@malcolmyam/wk03-zindex-test#style.css" TargetMode="External"/><Relationship Id="rId3" Type="http://schemas.openxmlformats.org/officeDocument/2006/relationships/hyperlink" Target="https://repl.it/@malcolmyam/wk03-zindex-animation#index.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tryit.asp?filename=trycss3_flexbox_flex-wrap_nowrap8"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s-tricks.com/designing-a-product-page-layout-with-flexbox/"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CSS/Paged_Media"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plit.com/@immalcolm/simple-media-querie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f5f4f2db8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6f5f4f2db8_0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f5f4f2db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6f5f4f2db8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f5f4f2db8_0_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6f5f4f2db8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f5f4f2db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f5f4f2db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f5f4f2db8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a:t>Depending on what we are going out for, we can use different measurement units .</a:t>
            </a:r>
            <a:endParaRPr/>
          </a:p>
        </p:txBody>
      </p:sp>
      <p:sp>
        <p:nvSpPr>
          <p:cNvPr id="211" name="Google Shape;211;g26f5f4f2db8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f5f4f2db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f5f4f2db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f5f4f2db8_0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6f5f4f2db8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f5f4f2db8_0_1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https://www.w3schools.com/cssref/playit.asp?filename=playcss_position&amp;preval=relative</a:t>
            </a:r>
            <a:endParaRPr/>
          </a:p>
        </p:txBody>
      </p:sp>
      <p:sp>
        <p:nvSpPr>
          <p:cNvPr id="242" name="Google Shape;242;g26f5f4f2db8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f5f4f2db8_0_1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https://www.w3schools.com/cssref/playit.asp?filename=playcss_position&amp;preval=relative</a:t>
            </a:r>
            <a:endParaRPr>
              <a:solidFill>
                <a:schemeClr val="dk1"/>
              </a:solidFill>
            </a:endParaRPr>
          </a:p>
          <a:p>
            <a:pPr indent="0" lvl="0" marL="0" rtl="0" algn="l">
              <a:spcBef>
                <a:spcPts val="0"/>
              </a:spcBef>
              <a:spcAft>
                <a:spcPts val="0"/>
              </a:spcAft>
              <a:buNone/>
            </a:pPr>
            <a:r>
              <a:t/>
            </a:r>
            <a:endParaRPr/>
          </a:p>
        </p:txBody>
      </p:sp>
      <p:sp>
        <p:nvSpPr>
          <p:cNvPr id="251" name="Google Shape;251;g26f5f4f2db8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f5f4f2db8_0_1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GB" sz="1200">
                <a:solidFill>
                  <a:schemeClr val="dk1"/>
                </a:solidFill>
              </a:rPr>
              <a:t>Elements with absolute positioning are neither affected by or do not affect other elements in the normal flow of the page.</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They are like layers in Photoshop or Illustrator; you're free to place them anywhere you wish on the page.</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Positioned elements rely on you telling the browser where to place them, using values called positioning offsets, for the element's top, right, bottom or left position.</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When you use absolute positioning, you place the absolutely positioned elements in relation to a parent container; the parent container is the positioning context.</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You can change the positioning context to other containing elements; this lets us position elements precisely where we want them.</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https://www.w3schools.com/cssref/playit.asp?filename=playcss_position&amp;preval=absolute</a:t>
            </a:r>
            <a:endParaRPr sz="1200">
              <a:solidFill>
                <a:schemeClr val="dk1"/>
              </a:solidFill>
            </a:endParaRPr>
          </a:p>
          <a:p>
            <a:pPr indent="0" lvl="0" marL="0" rtl="0" algn="l">
              <a:spcBef>
                <a:spcPts val="0"/>
              </a:spcBef>
              <a:spcAft>
                <a:spcPts val="0"/>
              </a:spcAft>
              <a:buNone/>
            </a:pPr>
            <a:r>
              <a:t/>
            </a:r>
            <a:endParaRPr/>
          </a:p>
        </p:txBody>
      </p:sp>
      <p:sp>
        <p:nvSpPr>
          <p:cNvPr id="263" name="Google Shape;263;g26f5f4f2db8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f5f4f2db8_0_1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https://www.w3schools.com/cssref/playit.asp?filename=playcss_position&amp;preval=fixed</a:t>
            </a:r>
            <a:endParaRPr/>
          </a:p>
        </p:txBody>
      </p:sp>
      <p:sp>
        <p:nvSpPr>
          <p:cNvPr id="275" name="Google Shape;275;g26f5f4f2db8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f5f4f2db8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f5f4f2db8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f5f4f2db8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Treat z-index like your photoshop/illustrator layers. It works in a very similar way.</a:t>
            </a:r>
            <a:endParaRPr/>
          </a:p>
          <a:p>
            <a:pPr indent="0" lvl="0" marL="0" rtl="0" algn="l">
              <a:spcBef>
                <a:spcPts val="0"/>
              </a:spcBef>
              <a:spcAft>
                <a:spcPts val="0"/>
              </a:spcAft>
              <a:buNone/>
            </a:pPr>
            <a:r>
              <a:rPr lang="en-GB">
                <a:solidFill>
                  <a:schemeClr val="dk1"/>
                </a:solidFill>
              </a:rPr>
              <a:t>It’s called z-index because it affects elements upon the z-axis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You can position elements using relative, absolute, relative. Specifying top left bottom right. </a:t>
            </a:r>
            <a:endParaRPr>
              <a:solidFill>
                <a:schemeClr val="dk1"/>
              </a:solidFill>
            </a:endParaRPr>
          </a:p>
        </p:txBody>
      </p:sp>
      <p:sp>
        <p:nvSpPr>
          <p:cNvPr id="285" name="Google Shape;285;g26f5f4f2db8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f5f4f2db8_0_2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Zindex is commonly used in layer navigation elements or maybe your modal popups</a:t>
            </a:r>
            <a:endParaRPr/>
          </a:p>
          <a:p>
            <a:pPr indent="0" lvl="0" marL="0" rtl="0" algn="l">
              <a:spcBef>
                <a:spcPts val="0"/>
              </a:spcBef>
              <a:spcAft>
                <a:spcPts val="0"/>
              </a:spcAft>
              <a:buNone/>
            </a:pPr>
            <a:r>
              <a:rPr lang="en-GB"/>
              <a:t>Z-index relates to the stacking order </a:t>
            </a:r>
            <a:endParaRPr/>
          </a:p>
          <a:p>
            <a:pPr indent="0" lvl="0" marL="0" rtl="0" algn="l">
              <a:spcBef>
                <a:spcPts val="0"/>
              </a:spcBef>
              <a:spcAft>
                <a:spcPts val="0"/>
              </a:spcAft>
              <a:buNone/>
            </a:pPr>
            <a:r>
              <a:rPr lang="en-GB"/>
              <a:t>It’s called z-index because it affects elements upon the z-axis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Simple z-index demo: </a:t>
            </a:r>
            <a:r>
              <a:rPr lang="en-GB" u="sng">
                <a:solidFill>
                  <a:schemeClr val="hlink"/>
                </a:solidFill>
                <a:hlinkClick r:id="rId2"/>
              </a:rPr>
              <a:t>https://repl.it/@malcolmyam/wk03-zindex-test#style.css</a:t>
            </a:r>
            <a:endParaRPr/>
          </a:p>
          <a:p>
            <a:pPr indent="0" lvl="0" marL="0" rtl="0" algn="l">
              <a:spcBef>
                <a:spcPts val="0"/>
              </a:spcBef>
              <a:spcAft>
                <a:spcPts val="0"/>
              </a:spcAft>
              <a:buNone/>
            </a:pPr>
            <a:r>
              <a:rPr lang="en-GB"/>
              <a:t>Z-index animation demo: </a:t>
            </a:r>
            <a:r>
              <a:rPr lang="en-GB" u="sng">
                <a:solidFill>
                  <a:schemeClr val="hlink"/>
                </a:solidFill>
                <a:hlinkClick r:id="rId3"/>
              </a:rPr>
              <a:t>https://repl.it/@malcolmyam/wk03-zindex-animation#index.html</a:t>
            </a:r>
            <a:endParaRPr/>
          </a:p>
          <a:p>
            <a:pPr indent="0" lvl="0" marL="0" rtl="0" algn="l">
              <a:spcBef>
                <a:spcPts val="0"/>
              </a:spcBef>
              <a:spcAft>
                <a:spcPts val="0"/>
              </a:spcAft>
              <a:buNone/>
            </a:pPr>
            <a:r>
              <a:t/>
            </a:r>
            <a:endParaRPr/>
          </a:p>
        </p:txBody>
      </p:sp>
      <p:sp>
        <p:nvSpPr>
          <p:cNvPr id="296" name="Google Shape;296;g26f5f4f2db8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f5f4f2db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f5f4f2db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f5f4f2db8_0_2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https://www.w3schools.com/cssref/playit.asp?filename=playcss_position&amp;preval=fixed</a:t>
            </a:r>
            <a:endParaRPr/>
          </a:p>
        </p:txBody>
      </p:sp>
      <p:sp>
        <p:nvSpPr>
          <p:cNvPr id="315" name="Google Shape;315;g26f5f4f2db8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f5f4f2db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6f5f4f2db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6f5f4f2db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6f5f4f2db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Made up of two key parts.</a:t>
            </a:r>
            <a:endParaRPr/>
          </a:p>
          <a:p>
            <a:pPr indent="0" lvl="0" marL="0" rtl="0" algn="l">
              <a:spcBef>
                <a:spcPts val="0"/>
              </a:spcBef>
              <a:spcAft>
                <a:spcPts val="0"/>
              </a:spcAft>
              <a:buNone/>
            </a:pPr>
            <a:r>
              <a:rPr lang="en-GB"/>
              <a:t>Flexbox container and flex item</a:t>
            </a:r>
            <a:endParaRPr/>
          </a:p>
          <a:p>
            <a:pPr indent="0" lvl="0" marL="0" rtl="0" algn="l">
              <a:spcBef>
                <a:spcPts val="0"/>
              </a:spcBef>
              <a:spcAft>
                <a:spcPts val="0"/>
              </a:spcAft>
              <a:buNone/>
            </a:pPr>
            <a:r>
              <a:rPr lang="en-GB"/>
              <a:t>https://www.w3schools.com/css/css3_flexbox.asp</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flex container is the parent object and contains flex items inside of the parent container</a:t>
            </a:r>
            <a:endParaRPr/>
          </a:p>
          <a:p>
            <a:pPr indent="0" lvl="0" marL="0" rtl="0" algn="l">
              <a:spcBef>
                <a:spcPts val="0"/>
              </a:spcBef>
              <a:spcAft>
                <a:spcPts val="0"/>
              </a:spcAft>
              <a:buNone/>
            </a:pPr>
            <a:r>
              <a:rPr lang="en-GB">
                <a:solidFill>
                  <a:schemeClr val="dk1"/>
                </a:solidFill>
              </a:rPr>
              <a:t>Flex items - primary objects within the flex container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Flexbox can be used to define the attributes and layout of the flex items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Flex items - primary objects within the flex container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f5f4f2db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f5f4f2db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Made up of two key parts.</a:t>
            </a:r>
            <a:endParaRPr/>
          </a:p>
          <a:p>
            <a:pPr indent="0" lvl="0" marL="0" rtl="0" algn="l">
              <a:spcBef>
                <a:spcPts val="0"/>
              </a:spcBef>
              <a:spcAft>
                <a:spcPts val="0"/>
              </a:spcAft>
              <a:buNone/>
            </a:pPr>
            <a:r>
              <a:rPr lang="en-GB"/>
              <a:t>Flexbox container and flex item</a:t>
            </a:r>
            <a:endParaRPr/>
          </a:p>
          <a:p>
            <a:pPr indent="0" lvl="0" marL="0" rtl="0" algn="l">
              <a:spcBef>
                <a:spcPts val="0"/>
              </a:spcBef>
              <a:spcAft>
                <a:spcPts val="0"/>
              </a:spcAft>
              <a:buNone/>
            </a:pPr>
            <a:r>
              <a:rPr lang="en-GB" u="sng">
                <a:solidFill>
                  <a:schemeClr val="hlink"/>
                </a:solidFill>
                <a:hlinkClick r:id="rId2"/>
              </a:rPr>
              <a:t>https://www.w3schools.com/css/tryit.asp?filename=trycss3_flexbox_flex-wrap_nowrap8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flex container is the parent object and contains flex items inside of the parent container</a:t>
            </a:r>
            <a:endParaRPr/>
          </a:p>
          <a:p>
            <a:pPr indent="0" lvl="0" marL="0" rtl="0" algn="l">
              <a:spcBef>
                <a:spcPts val="0"/>
              </a:spcBef>
              <a:spcAft>
                <a:spcPts val="0"/>
              </a:spcAft>
              <a:buNone/>
            </a:pPr>
            <a:r>
              <a:rPr lang="en-GB">
                <a:solidFill>
                  <a:schemeClr val="dk1"/>
                </a:solidFill>
              </a:rPr>
              <a:t>Flex items - primary objects within the flex container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f5f4f2db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f5f4f2db8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can always change the layout of the flexbox container</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f5f4f2db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6f5f4f2db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Flex is able to adapt regardless of platform type. It is now become of the most mainstream way of creating layouts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f5f4f2db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f5f4f2db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f5f4f2db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f5f4f2db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6f5f4f2db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6f5f4f2db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f5f4f2db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f5f4f2db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6f5f4f2db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6f5f4f2db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f5f4f2db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f5f4f2db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6f5f4f2db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6f5f4f2db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https://css-tricks.com/designing-a-product-page-layout-with-flexbox/</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f5f4f2db8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f5f4f2db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6f5f4f2db8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6f5f4f2db8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f5f4f2db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f5f4f2db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web dev life can be quite sad. We have to test across multiple devices and make everything look seamless.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f5f4f2db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f5f4f2db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defining media queries, we can apply different CSS rules based on the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viewport is the user's visible area of a web page.</a:t>
            </a:r>
            <a:endParaRPr/>
          </a:p>
          <a:p>
            <a:pPr indent="0" lvl="0" marL="0" rtl="0" algn="l">
              <a:spcBef>
                <a:spcPts val="0"/>
              </a:spcBef>
              <a:spcAft>
                <a:spcPts val="0"/>
              </a:spcAft>
              <a:buNone/>
            </a:pPr>
            <a:r>
              <a:rPr lang="en-GB"/>
              <a:t>The viewport varies with the device, and will be smaller on a mobile phone than on a computer screen.</a:t>
            </a:r>
            <a:endParaRPr/>
          </a:p>
          <a:p>
            <a:pPr indent="0" lvl="0" marL="0" rtl="0" algn="l">
              <a:spcBef>
                <a:spcPts val="0"/>
              </a:spcBef>
              <a:spcAft>
                <a:spcPts val="0"/>
              </a:spcAft>
              <a:buNone/>
            </a:pPr>
            <a:r>
              <a:rPr lang="en-GB"/>
              <a:t>Before tablets and mobile phones, web pages were designed only for computer screens, and it was common for web pages to have a static design and a fixed size.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f5f4f2db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6f5f4f2db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work with the @media rule and specify the screen type</a:t>
            </a:r>
            <a:endParaRPr/>
          </a:p>
          <a:p>
            <a:pPr indent="0" lvl="0" marL="0" rtl="0" algn="l">
              <a:spcBef>
                <a:spcPts val="0"/>
              </a:spcBef>
              <a:spcAft>
                <a:spcPts val="0"/>
              </a:spcAft>
              <a:buNone/>
            </a:pPr>
            <a:r>
              <a:rPr lang="en-GB"/>
              <a:t>Then we can work with the width specifications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f5f4f2db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f5f4f2db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GB" sz="1200">
                <a:solidFill>
                  <a:srgbClr val="333333"/>
                </a:solidFill>
                <a:highlight>
                  <a:srgbClr val="FFFFFF"/>
                </a:highlight>
              </a:rPr>
              <a:t>Media types</a:t>
            </a:r>
            <a:r>
              <a:rPr lang="en-GB" sz="1200">
                <a:solidFill>
                  <a:srgbClr val="333333"/>
                </a:solidFill>
                <a:highlight>
                  <a:srgbClr val="FFFFFF"/>
                </a:highlight>
              </a:rPr>
              <a:t> describe the general category of a device. Except when using the </a:t>
            </a:r>
            <a:r>
              <a:rPr lang="en-GB" sz="1200">
                <a:solidFill>
                  <a:srgbClr val="333333"/>
                </a:solidFill>
                <a:latin typeface="Consolas"/>
                <a:ea typeface="Consolas"/>
                <a:cs typeface="Consolas"/>
                <a:sym typeface="Consolas"/>
              </a:rPr>
              <a:t>not</a:t>
            </a:r>
            <a:r>
              <a:rPr lang="en-GB" sz="1200">
                <a:solidFill>
                  <a:srgbClr val="333333"/>
                </a:solidFill>
                <a:highlight>
                  <a:srgbClr val="FFFFFF"/>
                </a:highlight>
              </a:rPr>
              <a:t> or </a:t>
            </a:r>
            <a:r>
              <a:rPr lang="en-GB" sz="1200">
                <a:solidFill>
                  <a:srgbClr val="333333"/>
                </a:solidFill>
                <a:latin typeface="Consolas"/>
                <a:ea typeface="Consolas"/>
                <a:cs typeface="Consolas"/>
                <a:sym typeface="Consolas"/>
              </a:rPr>
              <a:t>only</a:t>
            </a:r>
            <a:r>
              <a:rPr lang="en-GB" sz="1200">
                <a:solidFill>
                  <a:srgbClr val="333333"/>
                </a:solidFill>
                <a:highlight>
                  <a:srgbClr val="FFFFFF"/>
                </a:highlight>
              </a:rPr>
              <a:t> logical operators, the media type is optional and the </a:t>
            </a:r>
            <a:r>
              <a:rPr lang="en-GB" sz="1200">
                <a:solidFill>
                  <a:srgbClr val="333333"/>
                </a:solidFill>
                <a:latin typeface="Consolas"/>
                <a:ea typeface="Consolas"/>
                <a:cs typeface="Consolas"/>
                <a:sym typeface="Consolas"/>
              </a:rPr>
              <a:t>all</a:t>
            </a:r>
            <a:r>
              <a:rPr lang="en-GB" sz="1200">
                <a:solidFill>
                  <a:srgbClr val="333333"/>
                </a:solidFill>
                <a:highlight>
                  <a:srgbClr val="FFFFFF"/>
                </a:highlight>
              </a:rPr>
              <a:t> type will be implied.</a:t>
            </a:r>
            <a:endParaRPr sz="1200">
              <a:solidFill>
                <a:srgbClr val="333333"/>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b="1" lang="en-GB" sz="1200">
                <a:solidFill>
                  <a:srgbClr val="333333"/>
                </a:solidFill>
                <a:highlight>
                  <a:srgbClr val="FFFFFF"/>
                </a:highlight>
                <a:latin typeface="Consolas"/>
                <a:ea typeface="Consolas"/>
                <a:cs typeface="Consolas"/>
                <a:sym typeface="Consolas"/>
              </a:rPr>
              <a:t>print</a:t>
            </a:r>
            <a:endParaRPr b="1" sz="1200">
              <a:solidFill>
                <a:srgbClr val="333333"/>
              </a:solidFill>
              <a:highlight>
                <a:srgbClr val="FFFFFF"/>
              </a:highlight>
              <a:latin typeface="Consolas"/>
              <a:ea typeface="Consolas"/>
              <a:cs typeface="Consolas"/>
              <a:sym typeface="Consolas"/>
            </a:endParaRPr>
          </a:p>
          <a:p>
            <a:pPr indent="0" lvl="0" marL="190500" rtl="0" algn="l">
              <a:lnSpc>
                <a:spcPct val="115000"/>
              </a:lnSpc>
              <a:spcBef>
                <a:spcPts val="0"/>
              </a:spcBef>
              <a:spcAft>
                <a:spcPts val="0"/>
              </a:spcAft>
              <a:buClr>
                <a:schemeClr val="dk1"/>
              </a:buClr>
              <a:buSzPts val="1100"/>
              <a:buFont typeface="Arial"/>
              <a:buNone/>
            </a:pPr>
            <a:r>
              <a:rPr lang="en-GB" sz="1200">
                <a:solidFill>
                  <a:srgbClr val="333333"/>
                </a:solidFill>
                <a:highlight>
                  <a:srgbClr val="FFFFFF"/>
                </a:highlight>
              </a:rPr>
              <a:t>Intended for paged material and documents viewed on a screen in print preview mode. (Please see </a:t>
            </a:r>
            <a:r>
              <a:rPr lang="en-GB" sz="1200">
                <a:solidFill>
                  <a:srgbClr val="3D7E9A"/>
                </a:solidFill>
                <a:highlight>
                  <a:srgbClr val="FFFFFF"/>
                </a:highlight>
                <a:uFill>
                  <a:noFill/>
                </a:uFill>
                <a:hlinkClick r:id="rId2">
                  <a:extLst>
                    <a:ext uri="{A12FA001-AC4F-418D-AE19-62706E023703}">
                      <ahyp:hlinkClr val="tx"/>
                    </a:ext>
                  </a:extLst>
                </a:hlinkClick>
              </a:rPr>
              <a:t>paged media</a:t>
            </a:r>
            <a:r>
              <a:rPr lang="en-GB" sz="1200">
                <a:solidFill>
                  <a:srgbClr val="333333"/>
                </a:solidFill>
                <a:highlight>
                  <a:srgbClr val="FFFFFF"/>
                </a:highlight>
              </a:rPr>
              <a:t> for information about formatting issues that are specific to these formats.)</a:t>
            </a:r>
            <a:endParaRPr sz="1200">
              <a:solidFill>
                <a:srgbClr val="333333"/>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b="1" lang="en-GB" sz="1200">
                <a:solidFill>
                  <a:srgbClr val="333333"/>
                </a:solidFill>
                <a:highlight>
                  <a:srgbClr val="FFFFFF"/>
                </a:highlight>
                <a:latin typeface="Consolas"/>
                <a:ea typeface="Consolas"/>
                <a:cs typeface="Consolas"/>
                <a:sym typeface="Consolas"/>
              </a:rPr>
              <a:t>screen</a:t>
            </a:r>
            <a:endParaRPr b="1" sz="1200">
              <a:solidFill>
                <a:srgbClr val="333333"/>
              </a:solidFill>
              <a:highlight>
                <a:srgbClr val="FFFFFF"/>
              </a:highlight>
              <a:latin typeface="Consolas"/>
              <a:ea typeface="Consolas"/>
              <a:cs typeface="Consolas"/>
              <a:sym typeface="Consolas"/>
            </a:endParaRPr>
          </a:p>
          <a:p>
            <a:pPr indent="0" lvl="0" marL="190500" rtl="0" algn="l">
              <a:lnSpc>
                <a:spcPct val="115000"/>
              </a:lnSpc>
              <a:spcBef>
                <a:spcPts val="0"/>
              </a:spcBef>
              <a:spcAft>
                <a:spcPts val="0"/>
              </a:spcAft>
              <a:buClr>
                <a:schemeClr val="dk1"/>
              </a:buClr>
              <a:buSzPts val="1100"/>
              <a:buFont typeface="Arial"/>
              <a:buNone/>
            </a:pPr>
            <a:r>
              <a:rPr lang="en-GB" sz="1200">
                <a:solidFill>
                  <a:srgbClr val="333333"/>
                </a:solidFill>
                <a:highlight>
                  <a:srgbClr val="FFFFFF"/>
                </a:highlight>
              </a:rPr>
              <a:t>Intended primarily for screens.</a:t>
            </a:r>
            <a:endParaRPr sz="1200">
              <a:solidFill>
                <a:srgbClr val="333333"/>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b="1" lang="en-GB" sz="1200">
                <a:solidFill>
                  <a:srgbClr val="333333"/>
                </a:solidFill>
                <a:highlight>
                  <a:srgbClr val="FFFFFF"/>
                </a:highlight>
                <a:latin typeface="Consolas"/>
                <a:ea typeface="Consolas"/>
                <a:cs typeface="Consolas"/>
                <a:sym typeface="Consolas"/>
              </a:rPr>
              <a:t>speech</a:t>
            </a:r>
            <a:endParaRPr b="1" sz="1200">
              <a:solidFill>
                <a:srgbClr val="333333"/>
              </a:solidFill>
              <a:highlight>
                <a:srgbClr val="FFFFFF"/>
              </a:highlight>
              <a:latin typeface="Consolas"/>
              <a:ea typeface="Consolas"/>
              <a:cs typeface="Consolas"/>
              <a:sym typeface="Consolas"/>
            </a:endParaRPr>
          </a:p>
          <a:p>
            <a:pPr indent="0" lvl="0" marL="190500" rtl="0" algn="l">
              <a:lnSpc>
                <a:spcPct val="115000"/>
              </a:lnSpc>
              <a:spcBef>
                <a:spcPts val="0"/>
              </a:spcBef>
              <a:spcAft>
                <a:spcPts val="0"/>
              </a:spcAft>
              <a:buClr>
                <a:schemeClr val="dk1"/>
              </a:buClr>
              <a:buSzPts val="1100"/>
              <a:buFont typeface="Arial"/>
              <a:buNone/>
            </a:pPr>
            <a:r>
              <a:rPr lang="en-GB" sz="1200">
                <a:solidFill>
                  <a:srgbClr val="333333"/>
                </a:solidFill>
                <a:highlight>
                  <a:srgbClr val="FFFFFF"/>
                </a:highlight>
              </a:rPr>
              <a:t>Intended for speech synthesizers.</a:t>
            </a:r>
            <a:endParaRPr sz="1200">
              <a:solidFill>
                <a:srgbClr val="333333"/>
              </a:solidFill>
              <a:highlight>
                <a:srgbClr val="FFFFFF"/>
              </a:highlight>
            </a:endParaRPr>
          </a:p>
          <a:p>
            <a:pPr indent="0" lvl="0" marL="0" rtl="0" algn="l">
              <a:spcBef>
                <a:spcPts val="18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f5f4f2db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f5f4f2db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f5f4f2db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f5f4f2db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 this painful to you? When do we use it. It depends on the use case, whether we want separate style sheets for different device sizes. Or just minor changes when it’s on a mobile screen size</a:t>
            </a:r>
            <a:endParaRPr/>
          </a:p>
          <a:p>
            <a:pPr indent="0" lvl="0" marL="0" rtl="0" algn="l">
              <a:spcBef>
                <a:spcPts val="0"/>
              </a:spcBef>
              <a:spcAft>
                <a:spcPts val="0"/>
              </a:spcAft>
              <a:buNone/>
            </a:pPr>
            <a:r>
              <a:rPr lang="en-GB"/>
              <a:t>Luckily we have frameworks available to help us with this.</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2"/>
              </a:rPr>
              <a:t>https://replit.com/@immalcolm/simple-media-queries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1.png"/><Relationship Id="rId13" Type="http://schemas.openxmlformats.org/officeDocument/2006/relationships/image" Target="../media/image5.png"/><Relationship Id="rId12" Type="http://schemas.openxmlformats.org/officeDocument/2006/relationships/image" Target="../media/image8.png"/><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1.png"/><Relationship Id="rId13" Type="http://schemas.openxmlformats.org/officeDocument/2006/relationships/image" Target="../media/image5.png"/><Relationship Id="rId12" Type="http://schemas.openxmlformats.org/officeDocument/2006/relationships/image" Target="../media/image8.png"/><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developer.mozilla.org/en-US/docs/Learn/CSS/Building_blocks/Values_and_units" TargetMode="External"/><Relationship Id="rId4" Type="http://schemas.openxmlformats.org/officeDocument/2006/relationships/hyperlink" Target="https://www.digitalocean.com/community/tutorials/css-css-units-explain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internetingishard.com/html-and-css/advanced-positioning/" TargetMode="Externa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hyperlink" Target="https://internetingishard.com/html-and-css/advanced-position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hyperlink" Target="https://internetingishard.com/html-and-css/advanced-positioning/" TargetMode="External"/><Relationship Id="rId7" Type="http://schemas.openxmlformats.org/officeDocument/2006/relationships/hyperlink" Target="https://replit.com/@immalcolm/simple-position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hyperlink" Target="https://internetingishard.com/html-and-css/advanced-positioning/" TargetMode="External"/><Relationship Id="rId6" Type="http://schemas.openxmlformats.org/officeDocument/2006/relationships/hyperlink" Target="https://developer.mozilla.org/en-US/docs/Web/CSS/position" TargetMode="External"/><Relationship Id="rId7" Type="http://schemas.openxmlformats.org/officeDocument/2006/relationships/hyperlink" Target="https://css-tricks.com/almanac/properties/p/position/" TargetMode="External"/><Relationship Id="rId8" Type="http://schemas.openxmlformats.org/officeDocument/2006/relationships/hyperlink" Target="https://replit.com/@immalcolm/simple-position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hyperlink" Target="https://internetingishard.com/html-and-css/advanced-positioning/" TargetMode="External"/><Relationship Id="rId5" Type="http://schemas.openxmlformats.org/officeDocument/2006/relationships/hyperlink" Target="https://repl.it/@malcolmyam/simple-positioning#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15.png"/></Relationships>
</file>

<file path=ppt/slides/_rels/slide20.xml.rels><?xml version="1.0" encoding="UTF-8" standalone="yes"?><Relationships xmlns="http://schemas.openxmlformats.org/package/2006/relationships"><Relationship Id="rId10" Type="http://schemas.openxmlformats.org/officeDocument/2006/relationships/hyperlink" Target="https://css-tricks.com/almanac/properties/z/z-index/" TargetMode="External"/><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hyperlink" Target="https://internetingishard.com/html-and-css/advanced-positioning/" TargetMode="External"/><Relationship Id="rId9" Type="http://schemas.openxmlformats.org/officeDocument/2006/relationships/hyperlink" Target="https://developer.mozilla.org/en-US/docs/Web/CSS/CSS_Positioning/Understanding_z_index/The_stacking_context" TargetMode="External"/><Relationship Id="rId5" Type="http://schemas.openxmlformats.org/officeDocument/2006/relationships/hyperlink" Target="https://repl.it/@malcolmyam/wk03-zindex-test#style.css" TargetMode="External"/><Relationship Id="rId6" Type="http://schemas.openxmlformats.org/officeDocument/2006/relationships/hyperlink" Target="https://repl.it/@malcolmyam/wk03-zindex-animation#index.html" TargetMode="External"/><Relationship Id="rId7" Type="http://schemas.openxmlformats.org/officeDocument/2006/relationships/hyperlink" Target="https://developer.mozilla.org/en-US/docs/Web/CSS/z-index" TargetMode="External"/><Relationship Id="rId8" Type="http://schemas.openxmlformats.org/officeDocument/2006/relationships/hyperlink" Target="https://philipwalton.com/articles/what-no-one-told-you-about-z-index/"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developer.mozilla.org/en-US/docs/Web/CSS/CSS_Positioning/Understanding_z_index/The_stacking_context" TargetMode="External"/><Relationship Id="rId10" Type="http://schemas.openxmlformats.org/officeDocument/2006/relationships/hyperlink" Target="https://philipwalton.com/articles/what-no-one-told-you-about-z-index/" TargetMode="External"/><Relationship Id="rId12" Type="http://schemas.openxmlformats.org/officeDocument/2006/relationships/hyperlink" Target="https://css-tricks.com/almanac/properties/z/z-index/" TargetMode="External"/><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eveloper.mozilla.org/en-US/docs/Web/CSS/z-index" TargetMode="External"/><Relationship Id="rId5" Type="http://schemas.openxmlformats.org/officeDocument/2006/relationships/image" Target="../media/image44.png"/><Relationship Id="rId6" Type="http://schemas.openxmlformats.org/officeDocument/2006/relationships/hyperlink" Target="https://internetingishard.com/html-and-css/advanced-positioning/" TargetMode="External"/><Relationship Id="rId7" Type="http://schemas.openxmlformats.org/officeDocument/2006/relationships/hyperlink" Target="https://repl.it/@malcolmyam/wk03-zindex-test#style.css" TargetMode="External"/><Relationship Id="rId8" Type="http://schemas.openxmlformats.org/officeDocument/2006/relationships/hyperlink" Target="https://repl.it/@malcolmyam/wk03-zindex-animation#index.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1.png"/><Relationship Id="rId4" Type="http://schemas.openxmlformats.org/officeDocument/2006/relationships/hyperlink" Target="https://internetingishard.com/html-and-css/advanced-position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www.w3schools.com/css/css3_flexbox.asp" TargetMode="External"/><Relationship Id="rId4" Type="http://schemas.openxmlformats.org/officeDocument/2006/relationships/hyperlink" Target="https://css-tricks.com/snippets/css/a-guide-to-flexbo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www.w3schools.com/css/css3_flexbox.asp" TargetMode="External"/><Relationship Id="rId4" Type="http://schemas.openxmlformats.org/officeDocument/2006/relationships/hyperlink" Target="https://css-tricks.com/snippets/css/a-guide-to-flexbox/"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www.w3schools.com/css/css3_flexbox.asp" TargetMode="External"/><Relationship Id="rId4" Type="http://schemas.openxmlformats.org/officeDocument/2006/relationships/hyperlink" Target="https://css-tricks.com/snippets/css/a-guide-to-flexbox/"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8.png"/><Relationship Id="rId4" Type="http://schemas.openxmlformats.org/officeDocument/2006/relationships/hyperlink" Target="https://www.w3schools.com/css/css3_flexbox.asp" TargetMode="External"/><Relationship Id="rId5" Type="http://schemas.openxmlformats.org/officeDocument/2006/relationships/hyperlink" Target="https://css-tricks.com/snippets/css/a-guide-to-flexbo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s://css-tricks.com/snippets/css/a-guide-to-flexbo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9.png"/><Relationship Id="rId4" Type="http://schemas.openxmlformats.org/officeDocument/2006/relationships/image" Target="../media/image63.png"/><Relationship Id="rId5" Type="http://schemas.openxmlformats.org/officeDocument/2006/relationships/hyperlink" Target="https://flexboxfroggy.com/" TargetMode="External"/><Relationship Id="rId6" Type="http://schemas.openxmlformats.org/officeDocument/2006/relationships/hyperlink" Target="https://flexboxfroggy.com/" TargetMode="External"/><Relationship Id="rId7"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css-tricks.com/designing-a-product-page-layout-with-flexbox/" TargetMode="Externa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3.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4.png"/><Relationship Id="rId4" Type="http://schemas.openxmlformats.org/officeDocument/2006/relationships/image" Target="../media/image65.gif"/><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53.png"/><Relationship Id="rId5" Type="http://schemas.openxmlformats.org/officeDocument/2006/relationships/hyperlink" Target="https://www.lambdatest.com/blog/how-to-use-css-breakpoints-for-responsive-desig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developer.mozilla.org/en-US/docs/Web/CSS/Media_Queries/Using_media_queries"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replit.com/@immalcolm/simple-media-queries"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915675" y="1466500"/>
            <a:ext cx="2875500" cy="354000"/>
          </a:xfrm>
          <a:prstGeom prst="rect">
            <a:avLst/>
          </a:prstGeom>
          <a:solidFill>
            <a:srgbClr val="F6B20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 name="Google Shape;61;p14"/>
          <p:cNvSpPr txBox="1"/>
          <p:nvPr/>
        </p:nvSpPr>
        <p:spPr>
          <a:xfrm>
            <a:off x="915672" y="1848150"/>
            <a:ext cx="5530200" cy="687000"/>
          </a:xfrm>
          <a:prstGeom prst="rect">
            <a:avLst/>
          </a:prstGeom>
          <a:noFill/>
          <a:ln>
            <a:noFill/>
          </a:ln>
        </p:spPr>
        <p:txBody>
          <a:bodyPr anchorCtr="0" anchor="t" bIns="0" lIns="0" spcFirstLastPara="1" rIns="0" wrap="square" tIns="0">
            <a:spAutoFit/>
          </a:bodyPr>
          <a:lstStyle/>
          <a:p>
            <a:pPr indent="0" lvl="0" marL="0" marR="0" rtl="0" algn="l">
              <a:lnSpc>
                <a:spcPct val="93001"/>
              </a:lnSpc>
              <a:spcBef>
                <a:spcPts val="0"/>
              </a:spcBef>
              <a:spcAft>
                <a:spcPts val="0"/>
              </a:spcAft>
              <a:buNone/>
            </a:pPr>
            <a:r>
              <a:rPr lang="en-GB" sz="4800">
                <a:solidFill>
                  <a:srgbClr val="3B41C9"/>
                </a:solidFill>
                <a:latin typeface="Oswald"/>
                <a:ea typeface="Oswald"/>
                <a:cs typeface="Oswald"/>
                <a:sym typeface="Oswald"/>
              </a:rPr>
              <a:t>HTML CSS Advanced</a:t>
            </a:r>
            <a:endParaRPr sz="100">
              <a:latin typeface="Oswald"/>
              <a:ea typeface="Oswald"/>
              <a:cs typeface="Oswald"/>
              <a:sym typeface="Oswald"/>
            </a:endParaRPr>
          </a:p>
        </p:txBody>
      </p:sp>
      <p:pic>
        <p:nvPicPr>
          <p:cNvPr id="62" name="Google Shape;62;p14"/>
          <p:cNvPicPr preferRelativeResize="0"/>
          <p:nvPr/>
        </p:nvPicPr>
        <p:blipFill rotWithShape="1">
          <a:blip r:embed="rId3">
            <a:alphaModFix/>
          </a:blip>
          <a:srcRect b="0" l="0" r="0" t="0"/>
          <a:stretch/>
        </p:blipFill>
        <p:spPr>
          <a:xfrm>
            <a:off x="5116272" y="2123240"/>
            <a:ext cx="5797658" cy="5797658"/>
          </a:xfrm>
          <a:prstGeom prst="rect">
            <a:avLst/>
          </a:prstGeom>
          <a:noFill/>
          <a:ln>
            <a:noFill/>
          </a:ln>
        </p:spPr>
      </p:pic>
      <p:pic>
        <p:nvPicPr>
          <p:cNvPr id="63" name="Google Shape;63;p14"/>
          <p:cNvPicPr preferRelativeResize="0"/>
          <p:nvPr/>
        </p:nvPicPr>
        <p:blipFill rotWithShape="1">
          <a:blip r:embed="rId4">
            <a:alphaModFix/>
          </a:blip>
          <a:srcRect b="0" l="0" r="0" t="0"/>
          <a:stretch/>
        </p:blipFill>
        <p:spPr>
          <a:xfrm>
            <a:off x="-1007425" y="-1028700"/>
            <a:ext cx="2057401" cy="2057401"/>
          </a:xfrm>
          <a:prstGeom prst="rect">
            <a:avLst/>
          </a:prstGeom>
          <a:noFill/>
          <a:ln>
            <a:noFill/>
          </a:ln>
        </p:spPr>
      </p:pic>
      <p:pic>
        <p:nvPicPr>
          <p:cNvPr id="64" name="Google Shape;64;p14"/>
          <p:cNvPicPr preferRelativeResize="0"/>
          <p:nvPr/>
        </p:nvPicPr>
        <p:blipFill rotWithShape="1">
          <a:blip r:embed="rId5">
            <a:alphaModFix/>
          </a:blip>
          <a:srcRect b="0" l="0" r="0" t="0"/>
          <a:stretch/>
        </p:blipFill>
        <p:spPr>
          <a:xfrm>
            <a:off x="5179289" y="1424159"/>
            <a:ext cx="3206022" cy="2849352"/>
          </a:xfrm>
          <a:prstGeom prst="rect">
            <a:avLst/>
          </a:prstGeom>
          <a:noFill/>
          <a:ln>
            <a:noFill/>
          </a:ln>
        </p:spPr>
      </p:pic>
      <p:pic>
        <p:nvPicPr>
          <p:cNvPr id="65" name="Google Shape;65;p14"/>
          <p:cNvPicPr preferRelativeResize="0"/>
          <p:nvPr/>
        </p:nvPicPr>
        <p:blipFill rotWithShape="1">
          <a:blip r:embed="rId6">
            <a:alphaModFix/>
          </a:blip>
          <a:srcRect b="0" l="0" r="0" t="0"/>
          <a:stretch/>
        </p:blipFill>
        <p:spPr>
          <a:xfrm>
            <a:off x="4766398" y="4745901"/>
            <a:ext cx="837054" cy="837054"/>
          </a:xfrm>
          <a:prstGeom prst="rect">
            <a:avLst/>
          </a:prstGeom>
          <a:noFill/>
          <a:ln>
            <a:noFill/>
          </a:ln>
        </p:spPr>
      </p:pic>
      <p:pic>
        <p:nvPicPr>
          <p:cNvPr id="66" name="Google Shape;66;p14"/>
          <p:cNvPicPr preferRelativeResize="0"/>
          <p:nvPr/>
        </p:nvPicPr>
        <p:blipFill rotWithShape="1">
          <a:blip r:embed="rId7">
            <a:alphaModFix/>
          </a:blip>
          <a:srcRect b="0" l="0" r="0" t="0"/>
          <a:stretch/>
        </p:blipFill>
        <p:spPr>
          <a:xfrm>
            <a:off x="8465344" y="4512400"/>
            <a:ext cx="233501" cy="233501"/>
          </a:xfrm>
          <a:prstGeom prst="rect">
            <a:avLst/>
          </a:prstGeom>
          <a:noFill/>
          <a:ln>
            <a:noFill/>
          </a:ln>
        </p:spPr>
      </p:pic>
      <p:pic>
        <p:nvPicPr>
          <p:cNvPr id="67" name="Google Shape;67;p14"/>
          <p:cNvPicPr preferRelativeResize="0"/>
          <p:nvPr/>
        </p:nvPicPr>
        <p:blipFill rotWithShape="1">
          <a:blip r:embed="rId7">
            <a:alphaModFix/>
          </a:blip>
          <a:srcRect b="0" l="0" r="0" t="0"/>
          <a:stretch/>
        </p:blipFill>
        <p:spPr>
          <a:xfrm>
            <a:off x="8151809" y="4512400"/>
            <a:ext cx="233501" cy="233501"/>
          </a:xfrm>
          <a:prstGeom prst="rect">
            <a:avLst/>
          </a:prstGeom>
          <a:noFill/>
          <a:ln>
            <a:noFill/>
          </a:ln>
        </p:spPr>
      </p:pic>
      <p:pic>
        <p:nvPicPr>
          <p:cNvPr id="68" name="Google Shape;68;p14"/>
          <p:cNvPicPr preferRelativeResize="0"/>
          <p:nvPr/>
        </p:nvPicPr>
        <p:blipFill rotWithShape="1">
          <a:blip r:embed="rId8">
            <a:alphaModFix/>
          </a:blip>
          <a:srcRect b="0" l="0" r="0" t="0"/>
          <a:stretch/>
        </p:blipFill>
        <p:spPr>
          <a:xfrm>
            <a:off x="8555480" y="4578925"/>
            <a:ext cx="61023" cy="100450"/>
          </a:xfrm>
          <a:prstGeom prst="rect">
            <a:avLst/>
          </a:prstGeom>
          <a:noFill/>
          <a:ln>
            <a:noFill/>
          </a:ln>
        </p:spPr>
      </p:pic>
      <p:pic>
        <p:nvPicPr>
          <p:cNvPr id="69" name="Google Shape;69;p14"/>
          <p:cNvPicPr preferRelativeResize="0"/>
          <p:nvPr/>
        </p:nvPicPr>
        <p:blipFill rotWithShape="1">
          <a:blip r:embed="rId8">
            <a:alphaModFix/>
          </a:blip>
          <a:srcRect b="0" l="0" r="0" t="0"/>
          <a:stretch/>
        </p:blipFill>
        <p:spPr>
          <a:xfrm rot="10800000">
            <a:off x="8238048" y="4578925"/>
            <a:ext cx="61023" cy="100450"/>
          </a:xfrm>
          <a:prstGeom prst="rect">
            <a:avLst/>
          </a:prstGeom>
          <a:noFill/>
          <a:ln>
            <a:noFill/>
          </a:ln>
        </p:spPr>
      </p:pic>
      <p:pic>
        <p:nvPicPr>
          <p:cNvPr id="70" name="Google Shape;70;p14"/>
          <p:cNvPicPr preferRelativeResize="0"/>
          <p:nvPr/>
        </p:nvPicPr>
        <p:blipFill rotWithShape="1">
          <a:blip r:embed="rId9">
            <a:alphaModFix/>
          </a:blip>
          <a:srcRect b="0" l="0" r="0" t="0"/>
          <a:stretch/>
        </p:blipFill>
        <p:spPr>
          <a:xfrm rot="5400000">
            <a:off x="8246122" y="1924475"/>
            <a:ext cx="1183299" cy="591649"/>
          </a:xfrm>
          <a:prstGeom prst="rect">
            <a:avLst/>
          </a:prstGeom>
          <a:noFill/>
          <a:ln>
            <a:noFill/>
          </a:ln>
        </p:spPr>
      </p:pic>
      <p:pic>
        <p:nvPicPr>
          <p:cNvPr id="71" name="Google Shape;71;p14"/>
          <p:cNvPicPr preferRelativeResize="0"/>
          <p:nvPr/>
        </p:nvPicPr>
        <p:blipFill rotWithShape="1">
          <a:blip r:embed="rId10">
            <a:alphaModFix/>
          </a:blip>
          <a:srcRect b="0" l="0" r="0" t="0"/>
          <a:stretch/>
        </p:blipFill>
        <p:spPr>
          <a:xfrm flipH="1">
            <a:off x="21275" y="4287237"/>
            <a:ext cx="856264" cy="856264"/>
          </a:xfrm>
          <a:prstGeom prst="rect">
            <a:avLst/>
          </a:prstGeom>
          <a:noFill/>
          <a:ln>
            <a:noFill/>
          </a:ln>
        </p:spPr>
      </p:pic>
      <p:pic>
        <p:nvPicPr>
          <p:cNvPr id="72" name="Google Shape;72;p14"/>
          <p:cNvPicPr preferRelativeResize="0"/>
          <p:nvPr/>
        </p:nvPicPr>
        <p:blipFill rotWithShape="1">
          <a:blip r:embed="rId11">
            <a:alphaModFix/>
          </a:blip>
          <a:srcRect b="0" l="0" r="0" t="0"/>
          <a:stretch/>
        </p:blipFill>
        <p:spPr>
          <a:xfrm flipH="1">
            <a:off x="301130" y="4050264"/>
            <a:ext cx="856263" cy="856264"/>
          </a:xfrm>
          <a:prstGeom prst="rect">
            <a:avLst/>
          </a:prstGeom>
          <a:noFill/>
          <a:ln>
            <a:noFill/>
          </a:ln>
        </p:spPr>
      </p:pic>
      <p:pic>
        <p:nvPicPr>
          <p:cNvPr id="73" name="Google Shape;73;p14"/>
          <p:cNvPicPr preferRelativeResize="0"/>
          <p:nvPr/>
        </p:nvPicPr>
        <p:blipFill rotWithShape="1">
          <a:blip r:embed="rId12">
            <a:alphaModFix/>
          </a:blip>
          <a:srcRect b="0" l="0" r="0" t="0"/>
          <a:stretch/>
        </p:blipFill>
        <p:spPr>
          <a:xfrm>
            <a:off x="6069486" y="740836"/>
            <a:ext cx="210933" cy="210933"/>
          </a:xfrm>
          <a:prstGeom prst="rect">
            <a:avLst/>
          </a:prstGeom>
          <a:noFill/>
          <a:ln>
            <a:noFill/>
          </a:ln>
        </p:spPr>
      </p:pic>
      <p:pic>
        <p:nvPicPr>
          <p:cNvPr id="74" name="Google Shape;74;p14"/>
          <p:cNvPicPr preferRelativeResize="0"/>
          <p:nvPr/>
        </p:nvPicPr>
        <p:blipFill rotWithShape="1">
          <a:blip r:embed="rId12">
            <a:alphaModFix/>
          </a:blip>
          <a:srcRect b="0" l="0" r="0" t="0"/>
          <a:stretch/>
        </p:blipFill>
        <p:spPr>
          <a:xfrm>
            <a:off x="535625" y="2964330"/>
            <a:ext cx="210933" cy="210933"/>
          </a:xfrm>
          <a:prstGeom prst="rect">
            <a:avLst/>
          </a:prstGeom>
          <a:noFill/>
          <a:ln>
            <a:noFill/>
          </a:ln>
        </p:spPr>
      </p:pic>
      <p:sp>
        <p:nvSpPr>
          <p:cNvPr id="75" name="Google Shape;75;p14"/>
          <p:cNvSpPr txBox="1"/>
          <p:nvPr/>
        </p:nvSpPr>
        <p:spPr>
          <a:xfrm>
            <a:off x="1000601" y="1541625"/>
            <a:ext cx="15396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GB" sz="1200">
                <a:solidFill>
                  <a:srgbClr val="3B41C9"/>
                </a:solidFill>
                <a:latin typeface="Montserrat"/>
                <a:ea typeface="Montserrat"/>
                <a:cs typeface="Montserrat"/>
                <a:sym typeface="Montserrat"/>
              </a:rPr>
              <a:t>PROGRAMMING</a:t>
            </a:r>
            <a:endParaRPr sz="700"/>
          </a:p>
        </p:txBody>
      </p:sp>
      <p:sp>
        <p:nvSpPr>
          <p:cNvPr id="76" name="Google Shape;76;p14"/>
          <p:cNvSpPr txBox="1"/>
          <p:nvPr/>
        </p:nvSpPr>
        <p:spPr>
          <a:xfrm>
            <a:off x="2399550" y="1541625"/>
            <a:ext cx="13917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GB" sz="1200">
                <a:solidFill>
                  <a:srgbClr val="3B41C9"/>
                </a:solidFill>
                <a:latin typeface="Montserrat"/>
                <a:ea typeface="Montserrat"/>
                <a:cs typeface="Montserrat"/>
                <a:sym typeface="Montserrat"/>
              </a:rPr>
              <a:t>FUNDAMENTALS</a:t>
            </a:r>
            <a:endParaRPr sz="700"/>
          </a:p>
        </p:txBody>
      </p:sp>
      <p:pic>
        <p:nvPicPr>
          <p:cNvPr id="77" name="Google Shape;77;p14"/>
          <p:cNvPicPr preferRelativeResize="0"/>
          <p:nvPr/>
        </p:nvPicPr>
        <p:blipFill rotWithShape="1">
          <a:blip r:embed="rId13">
            <a:alphaModFix/>
          </a:blip>
          <a:srcRect b="0" l="0" r="0" t="0"/>
          <a:stretch/>
        </p:blipFill>
        <p:spPr>
          <a:xfrm>
            <a:off x="877556" y="2502446"/>
            <a:ext cx="300761" cy="233500"/>
          </a:xfrm>
          <a:prstGeom prst="rect">
            <a:avLst/>
          </a:prstGeom>
          <a:noFill/>
          <a:ln>
            <a:noFill/>
          </a:ln>
        </p:spPr>
      </p:pic>
      <p:sp>
        <p:nvSpPr>
          <p:cNvPr id="78" name="Google Shape;78;p1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79" name="Google Shape;79;p1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
        <p:nvSpPr>
          <p:cNvPr id="80" name="Google Shape;80;p14"/>
          <p:cNvSpPr txBox="1"/>
          <p:nvPr/>
        </p:nvSpPr>
        <p:spPr>
          <a:xfrm>
            <a:off x="1230228" y="2549900"/>
            <a:ext cx="2496300" cy="138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GB" sz="900">
                <a:solidFill>
                  <a:srgbClr val="3B41C9"/>
                </a:solidFill>
                <a:latin typeface="Montserrat"/>
                <a:ea typeface="Montserrat"/>
                <a:cs typeface="Montserrat"/>
                <a:sym typeface="Montserrat"/>
              </a:rPr>
              <a:t>DIPLOMA IN FULL-STACK DEVELOPMENT</a:t>
            </a:r>
            <a:endParaRPr sz="500"/>
          </a:p>
        </p:txBody>
      </p:sp>
      <p:sp>
        <p:nvSpPr>
          <p:cNvPr id="81" name="Google Shape;81;p14"/>
          <p:cNvSpPr txBox="1"/>
          <p:nvPr/>
        </p:nvSpPr>
        <p:spPr>
          <a:xfrm>
            <a:off x="1157400" y="2620100"/>
            <a:ext cx="23709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700">
                <a:solidFill>
                  <a:srgbClr val="595959"/>
                </a:solidFill>
                <a:latin typeface="Montserrat"/>
                <a:ea typeface="Montserrat"/>
                <a:cs typeface="Montserrat"/>
                <a:sym typeface="Montserrat"/>
              </a:rPr>
              <a:t>Certificate in </a:t>
            </a:r>
            <a:r>
              <a:rPr b="1" lang="en-GB" sz="700">
                <a:solidFill>
                  <a:srgbClr val="595959"/>
                </a:solidFill>
                <a:latin typeface="Montserrat"/>
                <a:ea typeface="Montserrat"/>
                <a:cs typeface="Montserrat"/>
                <a:sym typeface="Montserrat"/>
              </a:rPr>
              <a:t>Computing Fundamentals</a:t>
            </a:r>
            <a:endParaRPr b="1" sz="700">
              <a:solidFill>
                <a:srgbClr val="595959"/>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p:nvPr/>
        </p:nvSpPr>
        <p:spPr>
          <a:xfrm>
            <a:off x="915675" y="1466500"/>
            <a:ext cx="2403600" cy="354000"/>
          </a:xfrm>
          <a:prstGeom prst="rect">
            <a:avLst/>
          </a:prstGeom>
          <a:solidFill>
            <a:srgbClr val="F6B20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5" name="Google Shape;175;p23"/>
          <p:cNvSpPr txBox="1"/>
          <p:nvPr/>
        </p:nvSpPr>
        <p:spPr>
          <a:xfrm>
            <a:off x="915686" y="1848158"/>
            <a:ext cx="4338300" cy="744300"/>
          </a:xfrm>
          <a:prstGeom prst="rect">
            <a:avLst/>
          </a:prstGeom>
          <a:noFill/>
          <a:ln>
            <a:noFill/>
          </a:ln>
        </p:spPr>
        <p:txBody>
          <a:bodyPr anchorCtr="0" anchor="t" bIns="0" lIns="0" spcFirstLastPara="1" rIns="0" wrap="square" tIns="0">
            <a:spAutoFit/>
          </a:bodyPr>
          <a:lstStyle/>
          <a:p>
            <a:pPr indent="0" lvl="0" marL="0" marR="0" rtl="0" algn="l">
              <a:lnSpc>
                <a:spcPct val="93001"/>
              </a:lnSpc>
              <a:spcBef>
                <a:spcPts val="0"/>
              </a:spcBef>
              <a:spcAft>
                <a:spcPts val="0"/>
              </a:spcAft>
              <a:buNone/>
            </a:pPr>
            <a:r>
              <a:rPr lang="en-GB" sz="5200">
                <a:solidFill>
                  <a:srgbClr val="3B41C9"/>
                </a:solidFill>
                <a:latin typeface="Oswald"/>
                <a:ea typeface="Oswald"/>
                <a:cs typeface="Oswald"/>
                <a:sym typeface="Oswald"/>
              </a:rPr>
              <a:t>CSS Positioning</a:t>
            </a:r>
            <a:endParaRPr sz="100">
              <a:latin typeface="Oswald"/>
              <a:ea typeface="Oswald"/>
              <a:cs typeface="Oswald"/>
              <a:sym typeface="Oswald"/>
            </a:endParaRPr>
          </a:p>
        </p:txBody>
      </p:sp>
      <p:pic>
        <p:nvPicPr>
          <p:cNvPr id="176" name="Google Shape;176;p23"/>
          <p:cNvPicPr preferRelativeResize="0"/>
          <p:nvPr/>
        </p:nvPicPr>
        <p:blipFill rotWithShape="1">
          <a:blip r:embed="rId3">
            <a:alphaModFix/>
          </a:blip>
          <a:srcRect b="0" l="0" r="0" t="0"/>
          <a:stretch/>
        </p:blipFill>
        <p:spPr>
          <a:xfrm>
            <a:off x="5116272" y="2123240"/>
            <a:ext cx="5797658" cy="5797658"/>
          </a:xfrm>
          <a:prstGeom prst="rect">
            <a:avLst/>
          </a:prstGeom>
          <a:noFill/>
          <a:ln>
            <a:noFill/>
          </a:ln>
        </p:spPr>
      </p:pic>
      <p:pic>
        <p:nvPicPr>
          <p:cNvPr id="177" name="Google Shape;177;p23"/>
          <p:cNvPicPr preferRelativeResize="0"/>
          <p:nvPr/>
        </p:nvPicPr>
        <p:blipFill rotWithShape="1">
          <a:blip r:embed="rId4">
            <a:alphaModFix/>
          </a:blip>
          <a:srcRect b="0" l="0" r="0" t="0"/>
          <a:stretch/>
        </p:blipFill>
        <p:spPr>
          <a:xfrm>
            <a:off x="-1007425" y="-1028700"/>
            <a:ext cx="2057401" cy="2057401"/>
          </a:xfrm>
          <a:prstGeom prst="rect">
            <a:avLst/>
          </a:prstGeom>
          <a:noFill/>
          <a:ln>
            <a:noFill/>
          </a:ln>
        </p:spPr>
      </p:pic>
      <p:pic>
        <p:nvPicPr>
          <p:cNvPr id="178" name="Google Shape;178;p23"/>
          <p:cNvPicPr preferRelativeResize="0"/>
          <p:nvPr/>
        </p:nvPicPr>
        <p:blipFill rotWithShape="1">
          <a:blip r:embed="rId5">
            <a:alphaModFix/>
          </a:blip>
          <a:srcRect b="0" l="0" r="0" t="0"/>
          <a:stretch/>
        </p:blipFill>
        <p:spPr>
          <a:xfrm>
            <a:off x="5179289" y="1424159"/>
            <a:ext cx="3206022" cy="2849352"/>
          </a:xfrm>
          <a:prstGeom prst="rect">
            <a:avLst/>
          </a:prstGeom>
          <a:noFill/>
          <a:ln>
            <a:noFill/>
          </a:ln>
        </p:spPr>
      </p:pic>
      <p:pic>
        <p:nvPicPr>
          <p:cNvPr id="179" name="Google Shape;179;p23"/>
          <p:cNvPicPr preferRelativeResize="0"/>
          <p:nvPr/>
        </p:nvPicPr>
        <p:blipFill rotWithShape="1">
          <a:blip r:embed="rId6">
            <a:alphaModFix/>
          </a:blip>
          <a:srcRect b="0" l="0" r="0" t="0"/>
          <a:stretch/>
        </p:blipFill>
        <p:spPr>
          <a:xfrm>
            <a:off x="4766398" y="4745901"/>
            <a:ext cx="837054" cy="837054"/>
          </a:xfrm>
          <a:prstGeom prst="rect">
            <a:avLst/>
          </a:prstGeom>
          <a:noFill/>
          <a:ln>
            <a:noFill/>
          </a:ln>
        </p:spPr>
      </p:pic>
      <p:pic>
        <p:nvPicPr>
          <p:cNvPr id="180" name="Google Shape;180;p23"/>
          <p:cNvPicPr preferRelativeResize="0"/>
          <p:nvPr/>
        </p:nvPicPr>
        <p:blipFill rotWithShape="1">
          <a:blip r:embed="rId7">
            <a:alphaModFix/>
          </a:blip>
          <a:srcRect b="0" l="0" r="0" t="0"/>
          <a:stretch/>
        </p:blipFill>
        <p:spPr>
          <a:xfrm>
            <a:off x="8465344" y="4512400"/>
            <a:ext cx="233501" cy="233501"/>
          </a:xfrm>
          <a:prstGeom prst="rect">
            <a:avLst/>
          </a:prstGeom>
          <a:noFill/>
          <a:ln>
            <a:noFill/>
          </a:ln>
        </p:spPr>
      </p:pic>
      <p:pic>
        <p:nvPicPr>
          <p:cNvPr id="181" name="Google Shape;181;p23"/>
          <p:cNvPicPr preferRelativeResize="0"/>
          <p:nvPr/>
        </p:nvPicPr>
        <p:blipFill rotWithShape="1">
          <a:blip r:embed="rId7">
            <a:alphaModFix/>
          </a:blip>
          <a:srcRect b="0" l="0" r="0" t="0"/>
          <a:stretch/>
        </p:blipFill>
        <p:spPr>
          <a:xfrm>
            <a:off x="8151809" y="4512400"/>
            <a:ext cx="233501" cy="233501"/>
          </a:xfrm>
          <a:prstGeom prst="rect">
            <a:avLst/>
          </a:prstGeom>
          <a:noFill/>
          <a:ln>
            <a:noFill/>
          </a:ln>
        </p:spPr>
      </p:pic>
      <p:pic>
        <p:nvPicPr>
          <p:cNvPr id="182" name="Google Shape;182;p23"/>
          <p:cNvPicPr preferRelativeResize="0"/>
          <p:nvPr/>
        </p:nvPicPr>
        <p:blipFill rotWithShape="1">
          <a:blip r:embed="rId8">
            <a:alphaModFix/>
          </a:blip>
          <a:srcRect b="0" l="0" r="0" t="0"/>
          <a:stretch/>
        </p:blipFill>
        <p:spPr>
          <a:xfrm>
            <a:off x="8555480" y="4578925"/>
            <a:ext cx="61023" cy="100450"/>
          </a:xfrm>
          <a:prstGeom prst="rect">
            <a:avLst/>
          </a:prstGeom>
          <a:noFill/>
          <a:ln>
            <a:noFill/>
          </a:ln>
        </p:spPr>
      </p:pic>
      <p:pic>
        <p:nvPicPr>
          <p:cNvPr id="183" name="Google Shape;183;p23"/>
          <p:cNvPicPr preferRelativeResize="0"/>
          <p:nvPr/>
        </p:nvPicPr>
        <p:blipFill rotWithShape="1">
          <a:blip r:embed="rId8">
            <a:alphaModFix/>
          </a:blip>
          <a:srcRect b="0" l="0" r="0" t="0"/>
          <a:stretch/>
        </p:blipFill>
        <p:spPr>
          <a:xfrm rot="10800000">
            <a:off x="8238048" y="4578925"/>
            <a:ext cx="61023" cy="100450"/>
          </a:xfrm>
          <a:prstGeom prst="rect">
            <a:avLst/>
          </a:prstGeom>
          <a:noFill/>
          <a:ln>
            <a:noFill/>
          </a:ln>
        </p:spPr>
      </p:pic>
      <p:pic>
        <p:nvPicPr>
          <p:cNvPr id="184" name="Google Shape;184;p23"/>
          <p:cNvPicPr preferRelativeResize="0"/>
          <p:nvPr/>
        </p:nvPicPr>
        <p:blipFill rotWithShape="1">
          <a:blip r:embed="rId9">
            <a:alphaModFix/>
          </a:blip>
          <a:srcRect b="0" l="0" r="0" t="0"/>
          <a:stretch/>
        </p:blipFill>
        <p:spPr>
          <a:xfrm rot="5400000">
            <a:off x="8246122" y="1924475"/>
            <a:ext cx="1183299" cy="591649"/>
          </a:xfrm>
          <a:prstGeom prst="rect">
            <a:avLst/>
          </a:prstGeom>
          <a:noFill/>
          <a:ln>
            <a:noFill/>
          </a:ln>
        </p:spPr>
      </p:pic>
      <p:pic>
        <p:nvPicPr>
          <p:cNvPr id="185" name="Google Shape;185;p23"/>
          <p:cNvPicPr preferRelativeResize="0"/>
          <p:nvPr/>
        </p:nvPicPr>
        <p:blipFill rotWithShape="1">
          <a:blip r:embed="rId10">
            <a:alphaModFix/>
          </a:blip>
          <a:srcRect b="0" l="0" r="0" t="0"/>
          <a:stretch/>
        </p:blipFill>
        <p:spPr>
          <a:xfrm flipH="1">
            <a:off x="21275" y="4287237"/>
            <a:ext cx="856264" cy="856264"/>
          </a:xfrm>
          <a:prstGeom prst="rect">
            <a:avLst/>
          </a:prstGeom>
          <a:noFill/>
          <a:ln>
            <a:noFill/>
          </a:ln>
        </p:spPr>
      </p:pic>
      <p:pic>
        <p:nvPicPr>
          <p:cNvPr id="186" name="Google Shape;186;p23"/>
          <p:cNvPicPr preferRelativeResize="0"/>
          <p:nvPr/>
        </p:nvPicPr>
        <p:blipFill rotWithShape="1">
          <a:blip r:embed="rId11">
            <a:alphaModFix/>
          </a:blip>
          <a:srcRect b="0" l="0" r="0" t="0"/>
          <a:stretch/>
        </p:blipFill>
        <p:spPr>
          <a:xfrm flipH="1">
            <a:off x="301130" y="4050264"/>
            <a:ext cx="856263" cy="856264"/>
          </a:xfrm>
          <a:prstGeom prst="rect">
            <a:avLst/>
          </a:prstGeom>
          <a:noFill/>
          <a:ln>
            <a:noFill/>
          </a:ln>
        </p:spPr>
      </p:pic>
      <p:pic>
        <p:nvPicPr>
          <p:cNvPr id="187" name="Google Shape;187;p23"/>
          <p:cNvPicPr preferRelativeResize="0"/>
          <p:nvPr/>
        </p:nvPicPr>
        <p:blipFill rotWithShape="1">
          <a:blip r:embed="rId12">
            <a:alphaModFix/>
          </a:blip>
          <a:srcRect b="0" l="0" r="0" t="0"/>
          <a:stretch/>
        </p:blipFill>
        <p:spPr>
          <a:xfrm>
            <a:off x="6069486" y="740836"/>
            <a:ext cx="210933" cy="210933"/>
          </a:xfrm>
          <a:prstGeom prst="rect">
            <a:avLst/>
          </a:prstGeom>
          <a:noFill/>
          <a:ln>
            <a:noFill/>
          </a:ln>
        </p:spPr>
      </p:pic>
      <p:pic>
        <p:nvPicPr>
          <p:cNvPr id="188" name="Google Shape;188;p23"/>
          <p:cNvPicPr preferRelativeResize="0"/>
          <p:nvPr/>
        </p:nvPicPr>
        <p:blipFill rotWithShape="1">
          <a:blip r:embed="rId12">
            <a:alphaModFix/>
          </a:blip>
          <a:srcRect b="0" l="0" r="0" t="0"/>
          <a:stretch/>
        </p:blipFill>
        <p:spPr>
          <a:xfrm>
            <a:off x="535625" y="2964330"/>
            <a:ext cx="210933" cy="210933"/>
          </a:xfrm>
          <a:prstGeom prst="rect">
            <a:avLst/>
          </a:prstGeom>
          <a:noFill/>
          <a:ln>
            <a:noFill/>
          </a:ln>
        </p:spPr>
      </p:pic>
      <p:sp>
        <p:nvSpPr>
          <p:cNvPr id="189" name="Google Shape;189;p23"/>
          <p:cNvSpPr txBox="1"/>
          <p:nvPr/>
        </p:nvSpPr>
        <p:spPr>
          <a:xfrm>
            <a:off x="1000601" y="1541625"/>
            <a:ext cx="15396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GB" sz="1200">
                <a:solidFill>
                  <a:srgbClr val="3B41C9"/>
                </a:solidFill>
                <a:latin typeface="Montserrat"/>
                <a:ea typeface="Montserrat"/>
                <a:cs typeface="Montserrat"/>
                <a:sym typeface="Montserrat"/>
              </a:rPr>
              <a:t>Modern Frontend</a:t>
            </a:r>
            <a:endParaRPr sz="700"/>
          </a:p>
        </p:txBody>
      </p:sp>
      <p:sp>
        <p:nvSpPr>
          <p:cNvPr id="190" name="Google Shape;190;p23"/>
          <p:cNvSpPr txBox="1"/>
          <p:nvPr/>
        </p:nvSpPr>
        <p:spPr>
          <a:xfrm>
            <a:off x="2460128" y="1541625"/>
            <a:ext cx="9630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GB" sz="1200">
                <a:solidFill>
                  <a:srgbClr val="3B41C9"/>
                </a:solidFill>
                <a:latin typeface="Montserrat"/>
                <a:ea typeface="Montserrat"/>
                <a:cs typeface="Montserrat"/>
                <a:sym typeface="Montserrat"/>
              </a:rPr>
              <a:t>Web Dev</a:t>
            </a:r>
            <a:endParaRPr sz="700"/>
          </a:p>
        </p:txBody>
      </p:sp>
      <p:sp>
        <p:nvSpPr>
          <p:cNvPr id="191" name="Google Shape;191;p23"/>
          <p:cNvSpPr txBox="1"/>
          <p:nvPr/>
        </p:nvSpPr>
        <p:spPr>
          <a:xfrm>
            <a:off x="1230228" y="2549900"/>
            <a:ext cx="2496300" cy="346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GB" sz="900">
                <a:solidFill>
                  <a:srgbClr val="3B41C9"/>
                </a:solidFill>
                <a:latin typeface="Montserrat"/>
                <a:ea typeface="Montserrat"/>
                <a:cs typeface="Montserrat"/>
                <a:sym typeface="Montserrat"/>
              </a:rPr>
              <a:t>Bootcamp on Modern Frontend Web Dev. with Javascript</a:t>
            </a:r>
            <a:endParaRPr sz="500"/>
          </a:p>
        </p:txBody>
      </p:sp>
      <p:pic>
        <p:nvPicPr>
          <p:cNvPr id="192" name="Google Shape;192;p23"/>
          <p:cNvPicPr preferRelativeResize="0"/>
          <p:nvPr/>
        </p:nvPicPr>
        <p:blipFill rotWithShape="1">
          <a:blip r:embed="rId13">
            <a:alphaModFix/>
          </a:blip>
          <a:srcRect b="0" l="0" r="0" t="0"/>
          <a:stretch/>
        </p:blipFill>
        <p:spPr>
          <a:xfrm>
            <a:off x="877556" y="2502446"/>
            <a:ext cx="300761" cy="23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nvSpPr>
        <p:spPr>
          <a:xfrm>
            <a:off x="416609" y="1347999"/>
            <a:ext cx="18279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700">
                <a:solidFill>
                  <a:srgbClr val="0389FF"/>
                </a:solidFill>
                <a:latin typeface="Lato"/>
                <a:ea typeface="Lato"/>
                <a:cs typeface="Lato"/>
                <a:sym typeface="Lato"/>
              </a:rPr>
              <a:t>Objectives </a:t>
            </a:r>
            <a:endParaRPr sz="1100"/>
          </a:p>
        </p:txBody>
      </p:sp>
      <p:sp>
        <p:nvSpPr>
          <p:cNvPr id="198" name="Google Shape;198;p24"/>
          <p:cNvSpPr txBox="1"/>
          <p:nvPr/>
        </p:nvSpPr>
        <p:spPr>
          <a:xfrm>
            <a:off x="468850" y="1832752"/>
            <a:ext cx="3815700" cy="8562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rgbClr val="262626"/>
              </a:buClr>
              <a:buSzPts val="1400"/>
              <a:buFont typeface="Calibri"/>
              <a:buAutoNum type="arabicPeriod"/>
            </a:pPr>
            <a:r>
              <a:rPr lang="en-GB" sz="1400">
                <a:solidFill>
                  <a:srgbClr val="262626"/>
                </a:solidFill>
                <a:latin typeface="Lato"/>
                <a:ea typeface="Lato"/>
                <a:cs typeface="Lato"/>
                <a:sym typeface="Lato"/>
              </a:rPr>
              <a:t>Learn about advanced positioning in CSS</a:t>
            </a:r>
            <a:endParaRPr sz="1100"/>
          </a:p>
          <a:p>
            <a:pPr indent="-254000" lvl="0" marL="254000" marR="0" rtl="0" algn="l">
              <a:spcBef>
                <a:spcPts val="0"/>
              </a:spcBef>
              <a:spcAft>
                <a:spcPts val="0"/>
              </a:spcAft>
              <a:buClr>
                <a:srgbClr val="262626"/>
              </a:buClr>
              <a:buSzPts val="1400"/>
              <a:buFont typeface="Calibri"/>
              <a:buAutoNum type="arabicPeriod"/>
            </a:pPr>
            <a:r>
              <a:rPr lang="en-GB" sz="1400">
                <a:solidFill>
                  <a:srgbClr val="262626"/>
                </a:solidFill>
                <a:latin typeface="Lato"/>
                <a:ea typeface="Lato"/>
                <a:cs typeface="Lato"/>
                <a:sym typeface="Lato"/>
              </a:rPr>
              <a:t>Relative, Absolute, Fixed</a:t>
            </a:r>
            <a:endParaRPr sz="1400">
              <a:solidFill>
                <a:srgbClr val="262626"/>
              </a:solidFill>
              <a:latin typeface="Lato"/>
              <a:ea typeface="Lato"/>
              <a:cs typeface="Lato"/>
              <a:sym typeface="Lato"/>
            </a:endParaRPr>
          </a:p>
          <a:p>
            <a:pPr indent="-234950" lvl="0" marL="254000" marR="0" rtl="0" algn="l">
              <a:spcBef>
                <a:spcPts val="0"/>
              </a:spcBef>
              <a:spcAft>
                <a:spcPts val="0"/>
              </a:spcAft>
              <a:buClr>
                <a:srgbClr val="262626"/>
              </a:buClr>
              <a:buSzPts val="1100"/>
              <a:buFont typeface="Lato"/>
              <a:buAutoNum type="arabicPeriod"/>
            </a:pPr>
            <a:r>
              <a:rPr lang="en-GB">
                <a:solidFill>
                  <a:srgbClr val="262626"/>
                </a:solidFill>
                <a:latin typeface="Lato"/>
                <a:ea typeface="Lato"/>
                <a:cs typeface="Lato"/>
                <a:sym typeface="Lato"/>
              </a:rPr>
              <a:t>Flexbox</a:t>
            </a:r>
            <a:endParaRPr>
              <a:solidFill>
                <a:srgbClr val="262626"/>
              </a:solidFill>
              <a:latin typeface="Lato"/>
              <a:ea typeface="Lato"/>
              <a:cs typeface="Lato"/>
              <a:sym typeface="Lato"/>
            </a:endParaRPr>
          </a:p>
        </p:txBody>
      </p:sp>
      <p:pic>
        <p:nvPicPr>
          <p:cNvPr id="199" name="Google Shape;199;p24"/>
          <p:cNvPicPr preferRelativeResize="0"/>
          <p:nvPr/>
        </p:nvPicPr>
        <p:blipFill rotWithShape="1">
          <a:blip r:embed="rId3">
            <a:alphaModFix/>
          </a:blip>
          <a:srcRect b="0" l="0" r="0" t="0"/>
          <a:stretch/>
        </p:blipFill>
        <p:spPr>
          <a:xfrm>
            <a:off x="8466223" y="1300724"/>
            <a:ext cx="2639146" cy="3220311"/>
          </a:xfrm>
          <a:prstGeom prst="rect">
            <a:avLst/>
          </a:prstGeom>
          <a:noFill/>
          <a:ln>
            <a:noFill/>
          </a:ln>
        </p:spPr>
      </p:pic>
      <p:pic>
        <p:nvPicPr>
          <p:cNvPr id="200" name="Google Shape;200;p24"/>
          <p:cNvPicPr preferRelativeResize="0"/>
          <p:nvPr/>
        </p:nvPicPr>
        <p:blipFill rotWithShape="1">
          <a:blip r:embed="rId3">
            <a:alphaModFix/>
          </a:blip>
          <a:srcRect b="0" l="0" r="0" t="0"/>
          <a:stretch/>
        </p:blipFill>
        <p:spPr>
          <a:xfrm>
            <a:off x="4359935" y="4929054"/>
            <a:ext cx="2639146" cy="3220311"/>
          </a:xfrm>
          <a:prstGeom prst="rect">
            <a:avLst/>
          </a:prstGeom>
          <a:noFill/>
          <a:ln>
            <a:noFill/>
          </a:ln>
        </p:spPr>
      </p:pic>
      <p:sp>
        <p:nvSpPr>
          <p:cNvPr id="201" name="Google Shape;201;p2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205" name="Shape 205"/>
        <p:cNvGrpSpPr/>
        <p:nvPr/>
      </p:nvGrpSpPr>
      <p:grpSpPr>
        <a:xfrm>
          <a:off x="0" y="0"/>
          <a:ext cx="0" cy="0"/>
          <a:chOff x="0" y="0"/>
          <a:chExt cx="0" cy="0"/>
        </a:xfrm>
      </p:grpSpPr>
      <p:sp>
        <p:nvSpPr>
          <p:cNvPr id="206" name="Google Shape;206;p25"/>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MEASUREMENT</a:t>
            </a:r>
            <a:endParaRPr sz="800">
              <a:solidFill>
                <a:schemeClr val="lt1"/>
              </a:solidFill>
            </a:endParaRPr>
          </a:p>
        </p:txBody>
      </p:sp>
      <p:pic>
        <p:nvPicPr>
          <p:cNvPr id="207" name="Google Shape;207;p25"/>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208" name="Google Shape;208;p25"/>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nvSpPr>
        <p:spPr>
          <a:xfrm>
            <a:off x="4449404" y="1190490"/>
            <a:ext cx="4611900" cy="461700"/>
          </a:xfrm>
          <a:prstGeom prst="rect">
            <a:avLst/>
          </a:prstGeom>
          <a:solidFill>
            <a:srgbClr val="FFB984"/>
          </a:solidFill>
          <a:ln cap="flat" cmpd="sng" w="19050">
            <a:solidFill>
              <a:srgbClr val="9942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994200"/>
                </a:solidFill>
                <a:latin typeface="Arial"/>
                <a:ea typeface="Arial"/>
                <a:cs typeface="Arial"/>
                <a:sym typeface="Arial"/>
              </a:rPr>
              <a:t>By Units</a:t>
            </a:r>
            <a:endParaRPr b="0" i="0" sz="1400" u="none" cap="none" strike="noStrike">
              <a:solidFill>
                <a:srgbClr val="000000"/>
              </a:solidFill>
              <a:latin typeface="Arial"/>
              <a:ea typeface="Arial"/>
              <a:cs typeface="Arial"/>
              <a:sym typeface="Arial"/>
            </a:endParaRPr>
          </a:p>
        </p:txBody>
      </p:sp>
      <p:sp>
        <p:nvSpPr>
          <p:cNvPr id="214" name="Google Shape;214;p26"/>
          <p:cNvSpPr txBox="1"/>
          <p:nvPr/>
        </p:nvSpPr>
        <p:spPr>
          <a:xfrm>
            <a:off x="4449404" y="1782825"/>
            <a:ext cx="2193900" cy="400200"/>
          </a:xfrm>
          <a:prstGeom prst="rect">
            <a:avLst/>
          </a:prstGeom>
          <a:solidFill>
            <a:srgbClr val="FFB984"/>
          </a:solidFill>
          <a:ln cap="flat" cmpd="sng" w="19050">
            <a:solidFill>
              <a:srgbClr val="9942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994200"/>
                </a:solidFill>
                <a:latin typeface="Arial"/>
                <a:ea typeface="Arial"/>
                <a:cs typeface="Arial"/>
                <a:sym typeface="Arial"/>
              </a:rPr>
              <a:t>Absolute</a:t>
            </a:r>
            <a:endParaRPr b="0" i="0" sz="1400" u="none" cap="none" strike="noStrike">
              <a:solidFill>
                <a:srgbClr val="000000"/>
              </a:solidFill>
              <a:latin typeface="Arial"/>
              <a:ea typeface="Arial"/>
              <a:cs typeface="Arial"/>
              <a:sym typeface="Arial"/>
            </a:endParaRPr>
          </a:p>
        </p:txBody>
      </p:sp>
      <p:sp>
        <p:nvSpPr>
          <p:cNvPr id="215" name="Google Shape;215;p26"/>
          <p:cNvSpPr txBox="1"/>
          <p:nvPr/>
        </p:nvSpPr>
        <p:spPr>
          <a:xfrm>
            <a:off x="6854047" y="1782825"/>
            <a:ext cx="2200500" cy="400200"/>
          </a:xfrm>
          <a:prstGeom prst="rect">
            <a:avLst/>
          </a:prstGeom>
          <a:solidFill>
            <a:srgbClr val="FFB984"/>
          </a:solidFill>
          <a:ln cap="flat" cmpd="sng" w="19050">
            <a:solidFill>
              <a:srgbClr val="9942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994200"/>
                </a:solidFill>
                <a:latin typeface="Arial"/>
                <a:ea typeface="Arial"/>
                <a:cs typeface="Arial"/>
                <a:sym typeface="Arial"/>
              </a:rPr>
              <a:t>Relative</a:t>
            </a:r>
            <a:endParaRPr b="0" i="0" sz="1400" u="none" cap="none" strike="noStrike">
              <a:solidFill>
                <a:srgbClr val="000000"/>
              </a:solidFill>
              <a:latin typeface="Arial"/>
              <a:ea typeface="Arial"/>
              <a:cs typeface="Arial"/>
              <a:sym typeface="Arial"/>
            </a:endParaRPr>
          </a:p>
        </p:txBody>
      </p:sp>
      <p:graphicFrame>
        <p:nvGraphicFramePr>
          <p:cNvPr id="216" name="Google Shape;216;p26"/>
          <p:cNvGraphicFramePr/>
          <p:nvPr/>
        </p:nvGraphicFramePr>
        <p:xfrm>
          <a:off x="4449403" y="2241263"/>
          <a:ext cx="3000000" cy="3000000"/>
        </p:xfrm>
        <a:graphic>
          <a:graphicData uri="http://schemas.openxmlformats.org/drawingml/2006/table">
            <a:tbl>
              <a:tblPr>
                <a:noFill/>
                <a:tableStyleId>{2FF8586C-DF87-4E23-977D-6F992AAB5905}</a:tableStyleId>
              </a:tblPr>
              <a:tblGrid>
                <a:gridCol w="467275"/>
                <a:gridCol w="1739925"/>
              </a:tblGrid>
              <a:tr h="209900">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cm</a:t>
                      </a:r>
                      <a:endParaRPr sz="13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Centimeter</a:t>
                      </a:r>
                      <a:endParaRPr sz="11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r>
              <a:tr h="209900">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mm</a:t>
                      </a:r>
                      <a:endParaRPr sz="13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Milimeters</a:t>
                      </a:r>
                      <a:endParaRPr sz="11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900">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in</a:t>
                      </a:r>
                      <a:endParaRPr sz="13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Inches</a:t>
                      </a:r>
                      <a:endParaRPr sz="13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r>
              <a:tr h="209900">
                <a:tc>
                  <a:txBody>
                    <a:bodyPr/>
                    <a:lstStyle/>
                    <a:p>
                      <a:pPr indent="0" lvl="0" marL="0" marR="0" rtl="0" algn="l">
                        <a:lnSpc>
                          <a:spcPct val="100000"/>
                        </a:lnSpc>
                        <a:spcBef>
                          <a:spcPts val="0"/>
                        </a:spcBef>
                        <a:spcAft>
                          <a:spcPts val="0"/>
                        </a:spcAft>
                        <a:buClr>
                          <a:srgbClr val="000000"/>
                        </a:buClr>
                        <a:buSzPts val="1200"/>
                        <a:buFont typeface="Arial"/>
                        <a:buNone/>
                      </a:pPr>
                      <a:r>
                        <a:rPr b="1" lang="en-GB" sz="1100" u="none" cap="none" strike="noStrike">
                          <a:latin typeface="Calibri"/>
                          <a:ea typeface="Calibri"/>
                          <a:cs typeface="Calibri"/>
                          <a:sym typeface="Calibri"/>
                        </a:rPr>
                        <a:t>px </a:t>
                      </a:r>
                      <a:endParaRPr b="1" sz="13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GB" sz="1100" u="none" cap="none" strike="noStrike">
                          <a:latin typeface="Calibri"/>
                          <a:ea typeface="Calibri"/>
                          <a:cs typeface="Calibri"/>
                          <a:sym typeface="Calibri"/>
                        </a:rPr>
                        <a:t>Pixels</a:t>
                      </a:r>
                      <a:endParaRPr b="1" sz="13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9900">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pt</a:t>
                      </a:r>
                      <a:endParaRPr sz="11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Points</a:t>
                      </a:r>
                      <a:endParaRPr sz="13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r>
              <a:tr h="209900">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pc</a:t>
                      </a:r>
                      <a:endParaRPr sz="13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Picas</a:t>
                      </a:r>
                      <a:endParaRPr sz="1300" u="none" cap="none" strike="noStrike">
                        <a:latin typeface="Calibri"/>
                        <a:ea typeface="Calibri"/>
                        <a:cs typeface="Calibri"/>
                        <a:sym typeface="Calibri"/>
                      </a:endParaRPr>
                    </a:p>
                  </a:txBody>
                  <a:tcPr marT="50800" marB="50800" marR="50800" marL="1016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bl>
          </a:graphicData>
        </a:graphic>
      </p:graphicFrame>
      <p:graphicFrame>
        <p:nvGraphicFramePr>
          <p:cNvPr id="217" name="Google Shape;217;p26"/>
          <p:cNvGraphicFramePr/>
          <p:nvPr/>
        </p:nvGraphicFramePr>
        <p:xfrm>
          <a:off x="6860747" y="2241263"/>
          <a:ext cx="3000000" cy="3000000"/>
        </p:xfrm>
        <a:graphic>
          <a:graphicData uri="http://schemas.openxmlformats.org/drawingml/2006/table">
            <a:tbl>
              <a:tblPr>
                <a:noFill/>
                <a:tableStyleId>{2FF8586C-DF87-4E23-977D-6F992AAB5905}</a:tableStyleId>
              </a:tblPr>
              <a:tblGrid>
                <a:gridCol w="572300"/>
                <a:gridCol w="1621500"/>
              </a:tblGrid>
              <a:tr h="258000">
                <a:tc>
                  <a:txBody>
                    <a:bodyPr/>
                    <a:lstStyle/>
                    <a:p>
                      <a:pPr indent="0" lvl="0" marL="0" marR="0" rtl="0" algn="l">
                        <a:lnSpc>
                          <a:spcPct val="100000"/>
                        </a:lnSpc>
                        <a:spcBef>
                          <a:spcPts val="0"/>
                        </a:spcBef>
                        <a:spcAft>
                          <a:spcPts val="0"/>
                        </a:spcAft>
                        <a:buClr>
                          <a:srgbClr val="000000"/>
                        </a:buClr>
                        <a:buSzPts val="1200"/>
                        <a:buFont typeface="Arial"/>
                        <a:buNone/>
                      </a:pPr>
                      <a:r>
                        <a:rPr b="1" lang="en-GB" sz="1100" u="none" cap="none" strike="noStrike">
                          <a:latin typeface="Calibri"/>
                          <a:ea typeface="Calibri"/>
                          <a:cs typeface="Calibri"/>
                          <a:sym typeface="Calibri"/>
                        </a:rPr>
                        <a:t>em</a:t>
                      </a:r>
                      <a:endParaRPr b="1" sz="1100" u="none" cap="none" strike="noStrike">
                        <a:latin typeface="Calibri"/>
                        <a:ea typeface="Calibri"/>
                        <a:cs typeface="Calibri"/>
                        <a:sym typeface="Calibri"/>
                      </a:endParaRPr>
                    </a:p>
                  </a:txBody>
                  <a:tcPr marT="23475" marB="23475" marR="23475" marL="469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Browser default font-size</a:t>
                      </a:r>
                      <a:endParaRPr sz="1100" u="none" cap="none" strike="noStrike">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lang="en-GB" sz="1000">
                          <a:latin typeface="Calibri"/>
                          <a:ea typeface="Calibri"/>
                          <a:cs typeface="Calibri"/>
                          <a:sym typeface="Calibri"/>
                        </a:rPr>
                        <a:t>E.g </a:t>
                      </a:r>
                      <a:r>
                        <a:rPr lang="en-GB" sz="1000">
                          <a:solidFill>
                            <a:srgbClr val="24335A"/>
                          </a:solidFill>
                          <a:latin typeface="Calibri"/>
                          <a:ea typeface="Calibri"/>
                          <a:cs typeface="Calibri"/>
                          <a:sym typeface="Calibri"/>
                        </a:rPr>
                        <a:t>Relative to the current font-size of the element</a:t>
                      </a:r>
                      <a:endParaRPr sz="1000">
                        <a:latin typeface="Calibri"/>
                        <a:ea typeface="Calibri"/>
                        <a:cs typeface="Calibri"/>
                        <a:sym typeface="Calibri"/>
                      </a:endParaRPr>
                    </a:p>
                  </a:txBody>
                  <a:tcPr marT="23475" marB="23475" marR="23475" marL="469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r>
              <a:tr h="220675">
                <a:tc>
                  <a:txBody>
                    <a:bodyPr/>
                    <a:lstStyle/>
                    <a:p>
                      <a:pPr indent="0" lvl="0" marL="0" marR="0" rtl="0" algn="l">
                        <a:lnSpc>
                          <a:spcPct val="100000"/>
                        </a:lnSpc>
                        <a:spcBef>
                          <a:spcPts val="0"/>
                        </a:spcBef>
                        <a:spcAft>
                          <a:spcPts val="0"/>
                        </a:spcAft>
                        <a:buClr>
                          <a:srgbClr val="000000"/>
                        </a:buClr>
                        <a:buSzPts val="1200"/>
                        <a:buFont typeface="Arial"/>
                        <a:buNone/>
                      </a:pPr>
                      <a:r>
                        <a:rPr b="1" lang="en-GB" sz="1100" u="none" cap="none" strike="noStrike">
                          <a:latin typeface="Calibri"/>
                          <a:ea typeface="Calibri"/>
                          <a:cs typeface="Calibri"/>
                          <a:sym typeface="Calibri"/>
                        </a:rPr>
                        <a:t>rem</a:t>
                      </a:r>
                      <a:endParaRPr b="1" sz="1300" u="none" cap="none" strike="noStrike">
                        <a:latin typeface="Calibri"/>
                        <a:ea typeface="Calibri"/>
                        <a:cs typeface="Calibri"/>
                        <a:sym typeface="Calibri"/>
                      </a:endParaRPr>
                    </a:p>
                  </a:txBody>
                  <a:tcPr marT="23475" marB="23475" marR="23475" marL="469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100">
                          <a:latin typeface="Calibri"/>
                          <a:ea typeface="Calibri"/>
                          <a:cs typeface="Calibri"/>
                          <a:sym typeface="Calibri"/>
                        </a:rPr>
                        <a:t>Relative t</a:t>
                      </a:r>
                      <a:r>
                        <a:rPr lang="en-GB" sz="1100" u="none" cap="none" strike="noStrike">
                          <a:latin typeface="Calibri"/>
                          <a:ea typeface="Calibri"/>
                          <a:cs typeface="Calibri"/>
                          <a:sym typeface="Calibri"/>
                        </a:rPr>
                        <a:t>o root element (html) font-size</a:t>
                      </a:r>
                      <a:r>
                        <a:rPr lang="en-GB" sz="1100">
                          <a:latin typeface="Calibri"/>
                          <a:ea typeface="Calibri"/>
                          <a:cs typeface="Calibri"/>
                          <a:sym typeface="Calibri"/>
                        </a:rPr>
                        <a:t>. </a:t>
                      </a:r>
                      <a:endParaRPr sz="1100">
                        <a:latin typeface="Calibri"/>
                        <a:ea typeface="Calibri"/>
                        <a:cs typeface="Calibri"/>
                        <a:sym typeface="Calibri"/>
                      </a:endParaRPr>
                    </a:p>
                  </a:txBody>
                  <a:tcPr marT="23475" marB="23475" marR="23475" marL="469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675">
                <a:tc>
                  <a:txBody>
                    <a:bodyPr/>
                    <a:lstStyle/>
                    <a:p>
                      <a:pPr indent="0" lvl="0" marL="0" marR="0" rtl="0" algn="l">
                        <a:lnSpc>
                          <a:spcPct val="100000"/>
                        </a:lnSpc>
                        <a:spcBef>
                          <a:spcPts val="0"/>
                        </a:spcBef>
                        <a:spcAft>
                          <a:spcPts val="0"/>
                        </a:spcAft>
                        <a:buClr>
                          <a:srgbClr val="000000"/>
                        </a:buClr>
                        <a:buSzPts val="1200"/>
                        <a:buFont typeface="Arial"/>
                        <a:buNone/>
                      </a:pPr>
                      <a:r>
                        <a:rPr b="1" lang="en-GB" sz="1100" u="none" cap="none" strike="noStrike">
                          <a:latin typeface="Calibri"/>
                          <a:ea typeface="Calibri"/>
                          <a:cs typeface="Calibri"/>
                          <a:sym typeface="Calibri"/>
                        </a:rPr>
                        <a:t>vw</a:t>
                      </a:r>
                      <a:endParaRPr b="1" sz="1300" u="none" cap="none" strike="noStrike">
                        <a:latin typeface="Calibri"/>
                        <a:ea typeface="Calibri"/>
                        <a:cs typeface="Calibri"/>
                        <a:sym typeface="Calibri"/>
                      </a:endParaRPr>
                    </a:p>
                  </a:txBody>
                  <a:tcPr marT="23475" marB="23475" marR="23475" marL="469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1% to width of viewport</a:t>
                      </a:r>
                      <a:endParaRPr sz="1300" u="none" cap="none" strike="noStrike">
                        <a:latin typeface="Calibri"/>
                        <a:ea typeface="Calibri"/>
                        <a:cs typeface="Calibri"/>
                        <a:sym typeface="Calibri"/>
                      </a:endParaRPr>
                    </a:p>
                  </a:txBody>
                  <a:tcPr marT="23475" marB="23475" marR="23475" marL="469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F1F1"/>
                    </a:solidFill>
                  </a:tcPr>
                </a:tc>
              </a:tr>
              <a:tr h="220675">
                <a:tc>
                  <a:txBody>
                    <a:bodyPr/>
                    <a:lstStyle/>
                    <a:p>
                      <a:pPr indent="0" lvl="0" marL="0" marR="0" rtl="0" algn="l">
                        <a:lnSpc>
                          <a:spcPct val="100000"/>
                        </a:lnSpc>
                        <a:spcBef>
                          <a:spcPts val="0"/>
                        </a:spcBef>
                        <a:spcAft>
                          <a:spcPts val="0"/>
                        </a:spcAft>
                        <a:buClr>
                          <a:srgbClr val="000000"/>
                        </a:buClr>
                        <a:buSzPts val="1200"/>
                        <a:buFont typeface="Arial"/>
                        <a:buNone/>
                      </a:pPr>
                      <a:r>
                        <a:rPr b="1" lang="en-GB" sz="1100" u="none" cap="none" strike="noStrike">
                          <a:latin typeface="Calibri"/>
                          <a:ea typeface="Calibri"/>
                          <a:cs typeface="Calibri"/>
                          <a:sym typeface="Calibri"/>
                        </a:rPr>
                        <a:t>vh</a:t>
                      </a:r>
                      <a:endParaRPr b="1" sz="1300" u="none" cap="none" strike="noStrike">
                        <a:latin typeface="Calibri"/>
                        <a:ea typeface="Calibri"/>
                        <a:cs typeface="Calibri"/>
                        <a:sym typeface="Calibri"/>
                      </a:endParaRPr>
                    </a:p>
                  </a:txBody>
                  <a:tcPr marT="23475" marB="23475" marR="23475" marL="469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1% to height of viewport</a:t>
                      </a:r>
                      <a:endParaRPr sz="1300" u="none" cap="none" strike="noStrike">
                        <a:latin typeface="Calibri"/>
                        <a:ea typeface="Calibri"/>
                        <a:cs typeface="Calibri"/>
                        <a:sym typeface="Calibri"/>
                      </a:endParaRPr>
                    </a:p>
                  </a:txBody>
                  <a:tcPr marT="23475" marB="23475" marR="23475" marL="469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13325">
                <a:tc>
                  <a:txBody>
                    <a:bodyPr/>
                    <a:lstStyle/>
                    <a:p>
                      <a:pPr indent="0" lvl="0" marL="0" marR="0" rtl="0" algn="l">
                        <a:lnSpc>
                          <a:spcPct val="100000"/>
                        </a:lnSpc>
                        <a:spcBef>
                          <a:spcPts val="0"/>
                        </a:spcBef>
                        <a:spcAft>
                          <a:spcPts val="0"/>
                        </a:spcAft>
                        <a:buClr>
                          <a:srgbClr val="000000"/>
                        </a:buClr>
                        <a:buSzPts val="1200"/>
                        <a:buFont typeface="Arial"/>
                        <a:buNone/>
                      </a:pPr>
                      <a:r>
                        <a:rPr b="1" lang="en-GB" sz="1100" u="none" cap="none" strike="noStrike">
                          <a:latin typeface="Calibri"/>
                          <a:ea typeface="Calibri"/>
                          <a:cs typeface="Calibri"/>
                          <a:sym typeface="Calibri"/>
                        </a:rPr>
                        <a:t>%</a:t>
                      </a:r>
                      <a:endParaRPr b="1" sz="1300" u="none" cap="none" strike="noStrike">
                        <a:latin typeface="Calibri"/>
                        <a:ea typeface="Calibri"/>
                        <a:cs typeface="Calibri"/>
                        <a:sym typeface="Calibri"/>
                      </a:endParaRPr>
                    </a:p>
                  </a:txBody>
                  <a:tcPr marT="23475" marB="23475" marR="23475" marL="469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solidFill>
                      <a:srgbClr val="F1F1F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100" u="none" cap="none" strike="noStrike">
                          <a:latin typeface="Calibri"/>
                          <a:ea typeface="Calibri"/>
                          <a:cs typeface="Calibri"/>
                          <a:sym typeface="Calibri"/>
                        </a:rPr>
                        <a:t>To parent element</a:t>
                      </a:r>
                      <a:endParaRPr sz="1300" u="none" cap="none" strike="noStrike">
                        <a:latin typeface="Calibri"/>
                        <a:ea typeface="Calibri"/>
                        <a:cs typeface="Calibri"/>
                        <a:sym typeface="Calibri"/>
                      </a:endParaRPr>
                    </a:p>
                  </a:txBody>
                  <a:tcPr marT="23475" marB="23475" marR="23475" marL="4695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solidFill>
                      <a:srgbClr val="F1F1F1"/>
                    </a:solidFill>
                  </a:tcPr>
                </a:tc>
              </a:tr>
            </a:tbl>
          </a:graphicData>
        </a:graphic>
      </p:graphicFrame>
      <p:sp>
        <p:nvSpPr>
          <p:cNvPr id="218" name="Google Shape;218;p26"/>
          <p:cNvSpPr txBox="1"/>
          <p:nvPr/>
        </p:nvSpPr>
        <p:spPr>
          <a:xfrm>
            <a:off x="1027875" y="570075"/>
            <a:ext cx="70719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MEASUREMENT</a:t>
            </a:r>
            <a:endParaRPr sz="800">
              <a:solidFill>
                <a:srgbClr val="3B41C9"/>
              </a:solidFill>
            </a:endParaRPr>
          </a:p>
        </p:txBody>
      </p:sp>
      <p:sp>
        <p:nvSpPr>
          <p:cNvPr id="219" name="Google Shape;219;p26"/>
          <p:cNvSpPr txBox="1"/>
          <p:nvPr/>
        </p:nvSpPr>
        <p:spPr>
          <a:xfrm>
            <a:off x="2926600" y="4489600"/>
            <a:ext cx="59505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3"/>
              </a:rPr>
              <a:t>https://developer.mozilla.org/en-US/docs/Learn/CSS/Building_blocks/Values_and_units</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https://www.digitalocean.com/community/tutorials/css-css-units-explained</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220" name="Google Shape;220;p26"/>
          <p:cNvSpPr txBox="1"/>
          <p:nvPr>
            <p:ph idx="4294967295" type="body"/>
          </p:nvPr>
        </p:nvSpPr>
        <p:spPr>
          <a:xfrm>
            <a:off x="311700" y="1152475"/>
            <a:ext cx="3999900" cy="1160100"/>
          </a:xfrm>
          <a:prstGeom prst="rect">
            <a:avLst/>
          </a:prstGeom>
          <a:noFill/>
          <a:ln>
            <a:noFill/>
          </a:ln>
        </p:spPr>
        <p:txBody>
          <a:bodyPr anchorCtr="0" anchor="t" bIns="0" lIns="0" spcFirstLastPara="1" rIns="0" wrap="square" tIns="0">
            <a:noAutofit/>
          </a:bodyPr>
          <a:lstStyle/>
          <a:p>
            <a:pPr indent="0" lvl="0" marL="139700" rtl="0" algn="l">
              <a:lnSpc>
                <a:spcPct val="115000"/>
              </a:lnSpc>
              <a:spcBef>
                <a:spcPts val="600"/>
              </a:spcBef>
              <a:spcAft>
                <a:spcPts val="0"/>
              </a:spcAft>
              <a:buSzPts val="1400"/>
              <a:buNone/>
            </a:pPr>
            <a:r>
              <a:rPr b="1" lang="en-GB">
                <a:solidFill>
                  <a:srgbClr val="3F4E6C"/>
                </a:solidFill>
              </a:rPr>
              <a:t>Absolute</a:t>
            </a:r>
            <a:endParaRPr/>
          </a:p>
          <a:p>
            <a:pPr indent="-317500" lvl="0" marL="457200" rtl="0" algn="l">
              <a:lnSpc>
                <a:spcPct val="115000"/>
              </a:lnSpc>
              <a:spcBef>
                <a:spcPts val="600"/>
              </a:spcBef>
              <a:spcAft>
                <a:spcPts val="0"/>
              </a:spcAft>
              <a:buSzPts val="1400"/>
              <a:buChar char="╺"/>
            </a:pPr>
            <a:r>
              <a:rPr lang="en-GB">
                <a:solidFill>
                  <a:srgbClr val="3F4E6C"/>
                </a:solidFill>
              </a:rPr>
              <a:t>Measurement does not rely on another.</a:t>
            </a:r>
            <a:endParaRPr/>
          </a:p>
        </p:txBody>
      </p:sp>
      <p:sp>
        <p:nvSpPr>
          <p:cNvPr id="221" name="Google Shape;221;p26"/>
          <p:cNvSpPr txBox="1"/>
          <p:nvPr>
            <p:ph idx="4294967295" type="body"/>
          </p:nvPr>
        </p:nvSpPr>
        <p:spPr>
          <a:xfrm>
            <a:off x="245350" y="2571750"/>
            <a:ext cx="3999900" cy="1566300"/>
          </a:xfrm>
          <a:prstGeom prst="rect">
            <a:avLst/>
          </a:prstGeom>
          <a:noFill/>
          <a:ln>
            <a:noFill/>
          </a:ln>
        </p:spPr>
        <p:txBody>
          <a:bodyPr anchorCtr="0" anchor="t" bIns="0" lIns="0" spcFirstLastPara="1" rIns="0" wrap="square" tIns="0">
            <a:noAutofit/>
          </a:bodyPr>
          <a:lstStyle/>
          <a:p>
            <a:pPr indent="0" lvl="0" marL="139700" rtl="0" algn="l">
              <a:lnSpc>
                <a:spcPct val="115000"/>
              </a:lnSpc>
              <a:spcBef>
                <a:spcPts val="600"/>
              </a:spcBef>
              <a:spcAft>
                <a:spcPts val="0"/>
              </a:spcAft>
              <a:buSzPts val="1400"/>
              <a:buNone/>
            </a:pPr>
            <a:r>
              <a:rPr b="1" lang="en-GB">
                <a:solidFill>
                  <a:srgbClr val="3F4E6C"/>
                </a:solidFill>
              </a:rPr>
              <a:t>Relative</a:t>
            </a:r>
            <a:endParaRPr/>
          </a:p>
          <a:p>
            <a:pPr indent="-317500" lvl="0" marL="457200" rtl="0" algn="l">
              <a:lnSpc>
                <a:spcPct val="115000"/>
              </a:lnSpc>
              <a:spcBef>
                <a:spcPts val="600"/>
              </a:spcBef>
              <a:spcAft>
                <a:spcPts val="0"/>
              </a:spcAft>
              <a:buSzPts val="1400"/>
              <a:buChar char="╺"/>
            </a:pPr>
            <a:r>
              <a:rPr lang="en-GB">
                <a:solidFill>
                  <a:srgbClr val="3F4E6C"/>
                </a:solidFill>
              </a:rPr>
              <a:t>Measurement is with relation to something else. </a:t>
            </a:r>
            <a:endParaRPr/>
          </a:p>
        </p:txBody>
      </p:sp>
      <p:graphicFrame>
        <p:nvGraphicFramePr>
          <p:cNvPr id="222" name="Google Shape;222;p26"/>
          <p:cNvGraphicFramePr/>
          <p:nvPr/>
        </p:nvGraphicFramePr>
        <p:xfrm>
          <a:off x="152400" y="152400"/>
          <a:ext cx="3000000" cy="3000000"/>
        </p:xfrm>
        <a:graphic>
          <a:graphicData uri="http://schemas.openxmlformats.org/drawingml/2006/table">
            <a:tbl>
              <a:tblPr>
                <a:noFill/>
                <a:tableStyleId>{87D5592D-1C94-4F55-A8DB-58CDFC991C56}</a:tableStyleId>
              </a:tblPr>
              <a:tblGrid>
                <a:gridCol w="7162800"/>
              </a:tblGrid>
              <a:tr h="657225">
                <a:tc>
                  <a:txBody>
                    <a:bodyPr/>
                    <a:lstStyle/>
                    <a:p>
                      <a:pPr indent="0" lvl="0" marL="0" rtl="0" algn="ctr">
                        <a:lnSpc>
                          <a:spcPct val="115000"/>
                        </a:lnSpc>
                        <a:spcBef>
                          <a:spcPts val="0"/>
                        </a:spcBef>
                        <a:spcAft>
                          <a:spcPts val="0"/>
                        </a:spcAft>
                        <a:buNone/>
                      </a:pPr>
                      <a:r>
                        <a:rPr lang="en-GB" sz="1200">
                          <a:solidFill>
                            <a:srgbClr val="24335A"/>
                          </a:solidFill>
                        </a:rPr>
                        <a:t>Relative to the font-size of the root (e.g. the </a:t>
                      </a:r>
                      <a:r>
                        <a:rPr lang="en-GB" sz="1050">
                          <a:solidFill>
                            <a:srgbClr val="24335A"/>
                          </a:solidFill>
                          <a:highlight>
                            <a:srgbClr val="E3E8F4"/>
                          </a:highlight>
                          <a:latin typeface="Courier New"/>
                          <a:ea typeface="Courier New"/>
                          <a:cs typeface="Courier New"/>
                          <a:sym typeface="Courier New"/>
                        </a:rPr>
                        <a:t>&lt;html&gt;</a:t>
                      </a:r>
                      <a:r>
                        <a:rPr lang="en-GB" sz="1200">
                          <a:solidFill>
                            <a:srgbClr val="24335A"/>
                          </a:solidFill>
                        </a:rPr>
                        <a:t> element). “rem” = “root em”</a:t>
                      </a:r>
                      <a:endParaRPr sz="1200">
                        <a:solidFill>
                          <a:srgbClr val="24335A"/>
                        </a:solidFill>
                      </a:endParaRPr>
                    </a:p>
                  </a:txBody>
                  <a:tcPr marT="228600" marB="228600" marR="91425" marL="76200"/>
                </a:tc>
              </a:tr>
              <a:tr h="476250">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23" name="Google Shape;223;p26"/>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227" name="Shape 227"/>
        <p:cNvGrpSpPr/>
        <p:nvPr/>
      </p:nvGrpSpPr>
      <p:grpSpPr>
        <a:xfrm>
          <a:off x="0" y="0"/>
          <a:ext cx="0" cy="0"/>
          <a:chOff x="0" y="0"/>
          <a:chExt cx="0" cy="0"/>
        </a:xfrm>
      </p:grpSpPr>
      <p:sp>
        <p:nvSpPr>
          <p:cNvPr id="228" name="Google Shape;228;p27"/>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POSITIONING</a:t>
            </a:r>
            <a:endParaRPr sz="800">
              <a:solidFill>
                <a:schemeClr val="lt1"/>
              </a:solidFill>
            </a:endParaRPr>
          </a:p>
        </p:txBody>
      </p:sp>
      <p:pic>
        <p:nvPicPr>
          <p:cNvPr id="229" name="Google Shape;229;p27"/>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230" name="Google Shape;230;p27"/>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p:nvPr/>
        </p:nvSpPr>
        <p:spPr>
          <a:xfrm>
            <a:off x="5081175" y="1343875"/>
            <a:ext cx="2237700" cy="123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txBox="1"/>
          <p:nvPr/>
        </p:nvSpPr>
        <p:spPr>
          <a:xfrm>
            <a:off x="4918775" y="4508989"/>
            <a:ext cx="4249200" cy="63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Source: </a:t>
            </a:r>
            <a:r>
              <a:rPr lang="en-GB" sz="1100" u="sng">
                <a:solidFill>
                  <a:schemeClr val="hlink"/>
                </a:solidFill>
                <a:latin typeface="Calibri"/>
                <a:ea typeface="Calibri"/>
                <a:cs typeface="Calibri"/>
                <a:sym typeface="Calibri"/>
                <a:hlinkClick r:id="rId3"/>
              </a:rPr>
              <a:t>https://internetingishard.com/html-and-css/advanced-positioning/</a:t>
            </a:r>
            <a:endParaRPr sz="1100"/>
          </a:p>
        </p:txBody>
      </p:sp>
      <p:pic>
        <p:nvPicPr>
          <p:cNvPr id="237" name="Google Shape;237;p28"/>
          <p:cNvPicPr preferRelativeResize="0"/>
          <p:nvPr/>
        </p:nvPicPr>
        <p:blipFill rotWithShape="1">
          <a:blip r:embed="rId4">
            <a:alphaModFix/>
          </a:blip>
          <a:srcRect b="0" l="0" r="0" t="0"/>
          <a:stretch/>
        </p:blipFill>
        <p:spPr>
          <a:xfrm>
            <a:off x="75111" y="1652451"/>
            <a:ext cx="4861236" cy="1612310"/>
          </a:xfrm>
          <a:prstGeom prst="rect">
            <a:avLst/>
          </a:prstGeom>
          <a:noFill/>
          <a:ln>
            <a:noFill/>
          </a:ln>
        </p:spPr>
      </p:pic>
      <p:sp>
        <p:nvSpPr>
          <p:cNvPr id="238" name="Google Shape;238;p28"/>
          <p:cNvSpPr txBox="1"/>
          <p:nvPr/>
        </p:nvSpPr>
        <p:spPr>
          <a:xfrm>
            <a:off x="5125634" y="963590"/>
            <a:ext cx="3835500" cy="13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000">
                <a:solidFill>
                  <a:srgbClr val="3074DC"/>
                </a:solidFill>
                <a:latin typeface="Lato"/>
                <a:ea typeface="Lato"/>
                <a:cs typeface="Lato"/>
                <a:sym typeface="Lato"/>
              </a:rPr>
              <a:t>Positioning</a:t>
            </a:r>
            <a:endParaRPr sz="1100"/>
          </a:p>
          <a:p>
            <a:pPr indent="0" lvl="0" marL="0" marR="0" rtl="0" algn="l">
              <a:spcBef>
                <a:spcPts val="0"/>
              </a:spcBef>
              <a:spcAft>
                <a:spcPts val="0"/>
              </a:spcAft>
              <a:buNone/>
            </a:pPr>
            <a:r>
              <a:rPr b="1" lang="en-GB" sz="1800">
                <a:solidFill>
                  <a:schemeClr val="dk1"/>
                </a:solidFill>
                <a:latin typeface="Calibri"/>
                <a:ea typeface="Calibri"/>
                <a:cs typeface="Calibri"/>
                <a:sym typeface="Calibri"/>
              </a:rPr>
              <a:t>CSS position property </a:t>
            </a:r>
            <a:r>
              <a:rPr lang="en-GB" sz="1800">
                <a:solidFill>
                  <a:schemeClr val="dk1"/>
                </a:solidFill>
                <a:latin typeface="Calibri"/>
                <a:ea typeface="Calibri"/>
                <a:cs typeface="Calibri"/>
                <a:sym typeface="Calibri"/>
              </a:rPr>
              <a:t>lets you alter the positioning scheme of a particular element.</a:t>
            </a:r>
            <a:endParaRPr sz="1100"/>
          </a:p>
        </p:txBody>
      </p:sp>
      <p:sp>
        <p:nvSpPr>
          <p:cNvPr id="239" name="Google Shape;239;p2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p:nvPr/>
        </p:nvSpPr>
        <p:spPr>
          <a:xfrm>
            <a:off x="5032825" y="773450"/>
            <a:ext cx="3591300" cy="123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txBox="1"/>
          <p:nvPr/>
        </p:nvSpPr>
        <p:spPr>
          <a:xfrm>
            <a:off x="5125634" y="395356"/>
            <a:ext cx="3835500" cy="19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000">
                <a:solidFill>
                  <a:srgbClr val="3074DC"/>
                </a:solidFill>
                <a:latin typeface="Lato"/>
                <a:ea typeface="Lato"/>
                <a:cs typeface="Lato"/>
                <a:sym typeface="Lato"/>
              </a:rPr>
              <a:t>Relative Position</a:t>
            </a:r>
            <a:endParaRPr sz="1100"/>
          </a:p>
          <a:p>
            <a:pPr indent="0" lvl="0" marL="0" marR="0" rtl="0" algn="l">
              <a:spcBef>
                <a:spcPts val="0"/>
              </a:spcBef>
              <a:spcAft>
                <a:spcPts val="0"/>
              </a:spcAft>
              <a:buNone/>
            </a:pPr>
            <a:r>
              <a:rPr b="1" lang="en-GB" sz="1800">
                <a:solidFill>
                  <a:schemeClr val="dk1"/>
                </a:solidFill>
                <a:latin typeface="Calibri"/>
                <a:ea typeface="Calibri"/>
                <a:cs typeface="Calibri"/>
                <a:sym typeface="Calibri"/>
              </a:rPr>
              <a:t>Moves elements around relative </a:t>
            </a:r>
            <a:r>
              <a:rPr lang="en-GB" sz="1800">
                <a:solidFill>
                  <a:schemeClr val="dk1"/>
                </a:solidFill>
                <a:latin typeface="Calibri"/>
                <a:ea typeface="Calibri"/>
                <a:cs typeface="Calibri"/>
                <a:sym typeface="Calibri"/>
              </a:rPr>
              <a:t>to where they would appear on the page. </a:t>
            </a:r>
            <a:endParaRPr sz="1100"/>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Uses</a:t>
            </a:r>
            <a:endParaRPr sz="1100"/>
          </a:p>
          <a:p>
            <a:pPr indent="0" lvl="0" marL="0" marR="0" rtl="0" algn="l">
              <a:spcBef>
                <a:spcPts val="0"/>
              </a:spcBef>
              <a:spcAft>
                <a:spcPts val="0"/>
              </a:spcAft>
              <a:buNone/>
            </a:pPr>
            <a:r>
              <a:rPr lang="en-GB" sz="1800">
                <a:solidFill>
                  <a:schemeClr val="dk1"/>
                </a:solidFill>
                <a:latin typeface="Calibri"/>
                <a:ea typeface="Calibri"/>
                <a:cs typeface="Calibri"/>
                <a:sym typeface="Calibri"/>
              </a:rPr>
              <a:t>Nudging boxes around </a:t>
            </a:r>
            <a:endParaRPr sz="1100"/>
          </a:p>
        </p:txBody>
      </p:sp>
      <p:pic>
        <p:nvPicPr>
          <p:cNvPr id="246" name="Google Shape;246;p29"/>
          <p:cNvPicPr preferRelativeResize="0"/>
          <p:nvPr/>
        </p:nvPicPr>
        <p:blipFill rotWithShape="1">
          <a:blip r:embed="rId3">
            <a:alphaModFix/>
          </a:blip>
          <a:srcRect b="0" l="0" r="0" t="0"/>
          <a:stretch/>
        </p:blipFill>
        <p:spPr>
          <a:xfrm>
            <a:off x="920931" y="923528"/>
            <a:ext cx="3490551" cy="2775472"/>
          </a:xfrm>
          <a:prstGeom prst="rect">
            <a:avLst/>
          </a:prstGeom>
          <a:noFill/>
          <a:ln>
            <a:noFill/>
          </a:ln>
        </p:spPr>
      </p:pic>
      <p:sp>
        <p:nvSpPr>
          <p:cNvPr id="247" name="Google Shape;247;p29"/>
          <p:cNvSpPr txBox="1"/>
          <p:nvPr/>
        </p:nvSpPr>
        <p:spPr>
          <a:xfrm>
            <a:off x="4918775" y="4508989"/>
            <a:ext cx="4249200" cy="63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Source: </a:t>
            </a:r>
            <a:r>
              <a:rPr lang="en-GB" sz="1100" u="sng">
                <a:solidFill>
                  <a:schemeClr val="hlink"/>
                </a:solidFill>
                <a:latin typeface="Calibri"/>
                <a:ea typeface="Calibri"/>
                <a:cs typeface="Calibri"/>
                <a:sym typeface="Calibri"/>
                <a:hlinkClick r:id="rId4"/>
              </a:rPr>
              <a:t>https://internetingishard.com/html-and-css/advanced-positioning/</a:t>
            </a:r>
            <a:endParaRPr sz="1100"/>
          </a:p>
        </p:txBody>
      </p:sp>
      <p:sp>
        <p:nvSpPr>
          <p:cNvPr id="248" name="Google Shape;248;p2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p:nvPr/>
        </p:nvSpPr>
        <p:spPr>
          <a:xfrm>
            <a:off x="5032825" y="773450"/>
            <a:ext cx="3369000" cy="123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txBox="1"/>
          <p:nvPr/>
        </p:nvSpPr>
        <p:spPr>
          <a:xfrm>
            <a:off x="5125634" y="395356"/>
            <a:ext cx="3835500" cy="19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000">
                <a:solidFill>
                  <a:srgbClr val="3074DC"/>
                </a:solidFill>
                <a:latin typeface="Lato"/>
                <a:ea typeface="Lato"/>
                <a:cs typeface="Lato"/>
                <a:sym typeface="Lato"/>
              </a:rPr>
              <a:t>Relative Position</a:t>
            </a:r>
            <a:endParaRPr sz="1100"/>
          </a:p>
          <a:p>
            <a:pPr indent="0" lvl="0" marL="0" marR="0" rtl="0" algn="l">
              <a:spcBef>
                <a:spcPts val="0"/>
              </a:spcBef>
              <a:spcAft>
                <a:spcPts val="0"/>
              </a:spcAft>
              <a:buNone/>
            </a:pPr>
            <a:r>
              <a:rPr lang="en-GB" sz="1800">
                <a:solidFill>
                  <a:schemeClr val="dk1"/>
                </a:solidFill>
                <a:latin typeface="Calibri"/>
                <a:ea typeface="Calibri"/>
                <a:cs typeface="Calibri"/>
                <a:sym typeface="Calibri"/>
              </a:rPr>
              <a:t>Think of the offsets as being applied after the browser finishes laying out the page.</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Uses Top, Left, Right, Bottom properties</a:t>
            </a:r>
            <a:endParaRPr sz="1100"/>
          </a:p>
        </p:txBody>
      </p:sp>
      <p:pic>
        <p:nvPicPr>
          <p:cNvPr id="255" name="Google Shape;255;p30"/>
          <p:cNvPicPr preferRelativeResize="0"/>
          <p:nvPr/>
        </p:nvPicPr>
        <p:blipFill rotWithShape="1">
          <a:blip r:embed="rId3">
            <a:alphaModFix/>
          </a:blip>
          <a:srcRect b="0" l="0" r="0" t="0"/>
          <a:stretch/>
        </p:blipFill>
        <p:spPr>
          <a:xfrm>
            <a:off x="5077703" y="2370051"/>
            <a:ext cx="3694716" cy="2056737"/>
          </a:xfrm>
          <a:prstGeom prst="rect">
            <a:avLst/>
          </a:prstGeom>
          <a:noFill/>
          <a:ln>
            <a:noFill/>
          </a:ln>
        </p:spPr>
      </p:pic>
      <p:pic>
        <p:nvPicPr>
          <p:cNvPr id="256" name="Google Shape;256;p30"/>
          <p:cNvPicPr preferRelativeResize="0"/>
          <p:nvPr/>
        </p:nvPicPr>
        <p:blipFill rotWithShape="1">
          <a:blip r:embed="rId4">
            <a:alphaModFix/>
          </a:blip>
          <a:srcRect b="0" l="0" r="2931" t="0"/>
          <a:stretch/>
        </p:blipFill>
        <p:spPr>
          <a:xfrm>
            <a:off x="-124500" y="1169690"/>
            <a:ext cx="3547950" cy="1717960"/>
          </a:xfrm>
          <a:prstGeom prst="rect">
            <a:avLst/>
          </a:prstGeom>
          <a:noFill/>
          <a:ln>
            <a:noFill/>
          </a:ln>
        </p:spPr>
      </p:pic>
      <p:pic>
        <p:nvPicPr>
          <p:cNvPr id="257" name="Google Shape;257;p30"/>
          <p:cNvPicPr preferRelativeResize="0"/>
          <p:nvPr/>
        </p:nvPicPr>
        <p:blipFill rotWithShape="1">
          <a:blip r:embed="rId5">
            <a:alphaModFix/>
          </a:blip>
          <a:srcRect b="0" l="0" r="17918" t="0"/>
          <a:stretch/>
        </p:blipFill>
        <p:spPr>
          <a:xfrm>
            <a:off x="3423450" y="1457325"/>
            <a:ext cx="1548025" cy="1114425"/>
          </a:xfrm>
          <a:prstGeom prst="rect">
            <a:avLst/>
          </a:prstGeom>
          <a:noFill/>
          <a:ln>
            <a:noFill/>
          </a:ln>
        </p:spPr>
      </p:pic>
      <p:sp>
        <p:nvSpPr>
          <p:cNvPr id="258" name="Google Shape;258;p30"/>
          <p:cNvSpPr txBox="1"/>
          <p:nvPr/>
        </p:nvSpPr>
        <p:spPr>
          <a:xfrm>
            <a:off x="4918775" y="4508989"/>
            <a:ext cx="4249200" cy="63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Source: </a:t>
            </a:r>
            <a:r>
              <a:rPr lang="en-GB" sz="1100" u="sng">
                <a:solidFill>
                  <a:schemeClr val="hlink"/>
                </a:solidFill>
                <a:latin typeface="Calibri"/>
                <a:ea typeface="Calibri"/>
                <a:cs typeface="Calibri"/>
                <a:sym typeface="Calibri"/>
                <a:hlinkClick r:id="rId6"/>
              </a:rPr>
              <a:t>https://internetingishard.com/html-and-css/advanced-positioning/</a:t>
            </a:r>
            <a:endParaRPr sz="1100"/>
          </a:p>
        </p:txBody>
      </p:sp>
      <p:sp>
        <p:nvSpPr>
          <p:cNvPr id="259" name="Google Shape;259;p3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60" name="Google Shape;260;p30"/>
          <p:cNvSpPr txBox="1"/>
          <p:nvPr/>
        </p:nvSpPr>
        <p:spPr>
          <a:xfrm>
            <a:off x="90825" y="3263600"/>
            <a:ext cx="34683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u="sng">
                <a:solidFill>
                  <a:schemeClr val="hlink"/>
                </a:solidFill>
                <a:hlinkClick r:id="rId7"/>
              </a:rPr>
              <a:t>https://replit.com/@immalcolm/simple-positioning</a:t>
            </a:r>
            <a:endParaRPr sz="900"/>
          </a:p>
          <a:p>
            <a:pPr indent="0" lvl="0" marL="0" rtl="0" algn="l">
              <a:spcBef>
                <a:spcPts val="0"/>
              </a:spcBef>
              <a:spcAft>
                <a:spcPts val="0"/>
              </a:spcAft>
              <a:buNone/>
            </a:pPr>
            <a:r>
              <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p:nvPr/>
        </p:nvSpPr>
        <p:spPr>
          <a:xfrm>
            <a:off x="5032825" y="773450"/>
            <a:ext cx="3407400" cy="123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txBox="1"/>
          <p:nvPr/>
        </p:nvSpPr>
        <p:spPr>
          <a:xfrm>
            <a:off x="5125634" y="395356"/>
            <a:ext cx="3835500" cy="13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000">
                <a:solidFill>
                  <a:srgbClr val="3074DC"/>
                </a:solidFill>
                <a:latin typeface="Lato"/>
                <a:ea typeface="Lato"/>
                <a:cs typeface="Lato"/>
                <a:sym typeface="Lato"/>
              </a:rPr>
              <a:t>Absolute Position</a:t>
            </a:r>
            <a:endParaRPr sz="1100"/>
          </a:p>
          <a:p>
            <a:pPr indent="0" lvl="0" marL="0" marR="0" rtl="0" algn="l">
              <a:spcBef>
                <a:spcPts val="0"/>
              </a:spcBef>
              <a:spcAft>
                <a:spcPts val="0"/>
              </a:spcAft>
              <a:buNone/>
            </a:pPr>
            <a:r>
              <a:rPr b="1" lang="en-GB" sz="1800">
                <a:solidFill>
                  <a:schemeClr val="dk1"/>
                </a:solidFill>
                <a:latin typeface="Calibri"/>
                <a:ea typeface="Calibri"/>
                <a:cs typeface="Calibri"/>
                <a:sym typeface="Calibri"/>
              </a:rPr>
              <a:t>Offset is relative to the entire browser window </a:t>
            </a:r>
            <a:r>
              <a:rPr lang="en-GB" sz="1800">
                <a:solidFill>
                  <a:schemeClr val="dk1"/>
                </a:solidFill>
                <a:latin typeface="Calibri"/>
                <a:ea typeface="Calibri"/>
                <a:cs typeface="Calibri"/>
                <a:sym typeface="Calibri"/>
              </a:rPr>
              <a:t>instead of the original position of the element.</a:t>
            </a:r>
            <a:endParaRPr sz="1100"/>
          </a:p>
        </p:txBody>
      </p:sp>
      <p:pic>
        <p:nvPicPr>
          <p:cNvPr id="267" name="Google Shape;267;p31"/>
          <p:cNvPicPr preferRelativeResize="0"/>
          <p:nvPr/>
        </p:nvPicPr>
        <p:blipFill rotWithShape="1">
          <a:blip r:embed="rId3">
            <a:alphaModFix/>
          </a:blip>
          <a:srcRect b="0" l="0" r="0" t="0"/>
          <a:stretch/>
        </p:blipFill>
        <p:spPr>
          <a:xfrm>
            <a:off x="981975" y="-81075"/>
            <a:ext cx="3084875" cy="3044950"/>
          </a:xfrm>
          <a:prstGeom prst="rect">
            <a:avLst/>
          </a:prstGeom>
          <a:noFill/>
          <a:ln>
            <a:noFill/>
          </a:ln>
        </p:spPr>
      </p:pic>
      <p:pic>
        <p:nvPicPr>
          <p:cNvPr id="268" name="Google Shape;268;p31"/>
          <p:cNvPicPr preferRelativeResize="0"/>
          <p:nvPr/>
        </p:nvPicPr>
        <p:blipFill rotWithShape="1">
          <a:blip r:embed="rId4">
            <a:alphaModFix/>
          </a:blip>
          <a:srcRect b="0" l="0" r="0" t="0"/>
          <a:stretch/>
        </p:blipFill>
        <p:spPr>
          <a:xfrm>
            <a:off x="5125629" y="1757339"/>
            <a:ext cx="3663081" cy="2752156"/>
          </a:xfrm>
          <a:prstGeom prst="rect">
            <a:avLst/>
          </a:prstGeom>
          <a:noFill/>
          <a:ln>
            <a:noFill/>
          </a:ln>
        </p:spPr>
      </p:pic>
      <p:sp>
        <p:nvSpPr>
          <p:cNvPr id="269" name="Google Shape;269;p31"/>
          <p:cNvSpPr txBox="1"/>
          <p:nvPr/>
        </p:nvSpPr>
        <p:spPr>
          <a:xfrm>
            <a:off x="4918775" y="4508989"/>
            <a:ext cx="4249200" cy="6345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GB" sz="1100">
                <a:solidFill>
                  <a:schemeClr val="dk1"/>
                </a:solidFill>
                <a:latin typeface="Calibri"/>
                <a:ea typeface="Calibri"/>
                <a:cs typeface="Calibri"/>
                <a:sym typeface="Calibri"/>
              </a:rPr>
              <a:t>Source: </a:t>
            </a:r>
            <a:r>
              <a:rPr lang="en-GB" sz="1100" u="sng">
                <a:solidFill>
                  <a:schemeClr val="hlink"/>
                </a:solidFill>
                <a:latin typeface="Calibri"/>
                <a:ea typeface="Calibri"/>
                <a:cs typeface="Calibri"/>
                <a:sym typeface="Calibri"/>
                <a:hlinkClick r:id="rId5"/>
              </a:rPr>
              <a:t>https://internetingishard.com/html-and-css/advanced-positioning/</a:t>
            </a:r>
            <a:endParaRPr sz="1100">
              <a:latin typeface="Calibri"/>
              <a:ea typeface="Calibri"/>
              <a:cs typeface="Calibri"/>
              <a:sym typeface="Calibri"/>
            </a:endParaRPr>
          </a:p>
          <a:p>
            <a:pPr indent="0" lvl="0" marL="0" marR="0" rtl="0" algn="r">
              <a:spcBef>
                <a:spcPts val="0"/>
              </a:spcBef>
              <a:spcAft>
                <a:spcPts val="0"/>
              </a:spcAft>
              <a:buNone/>
            </a:pPr>
            <a:r>
              <a:rPr lang="en-GB" sz="1100" u="sng">
                <a:solidFill>
                  <a:schemeClr val="hlink"/>
                </a:solidFill>
                <a:latin typeface="Calibri"/>
                <a:ea typeface="Calibri"/>
                <a:cs typeface="Calibri"/>
                <a:sym typeface="Calibri"/>
                <a:hlinkClick r:id="rId6"/>
              </a:rPr>
              <a:t>https://developer.mozilla.org/en-US/docs/Web/CSS/position</a:t>
            </a:r>
            <a:endParaRPr sz="1100">
              <a:latin typeface="Calibri"/>
              <a:ea typeface="Calibri"/>
              <a:cs typeface="Calibri"/>
              <a:sym typeface="Calibri"/>
            </a:endParaRPr>
          </a:p>
          <a:p>
            <a:pPr indent="0" lvl="0" marL="0" marR="0" rtl="0" algn="r">
              <a:spcBef>
                <a:spcPts val="0"/>
              </a:spcBef>
              <a:spcAft>
                <a:spcPts val="0"/>
              </a:spcAft>
              <a:buNone/>
            </a:pPr>
            <a:r>
              <a:t/>
            </a:r>
            <a:endParaRPr sz="1100">
              <a:latin typeface="Calibri"/>
              <a:ea typeface="Calibri"/>
              <a:cs typeface="Calibri"/>
              <a:sym typeface="Calibri"/>
            </a:endParaRPr>
          </a:p>
        </p:txBody>
      </p:sp>
      <p:sp>
        <p:nvSpPr>
          <p:cNvPr id="270" name="Google Shape;270;p31"/>
          <p:cNvSpPr txBox="1"/>
          <p:nvPr/>
        </p:nvSpPr>
        <p:spPr>
          <a:xfrm>
            <a:off x="291575" y="2891175"/>
            <a:ext cx="4627200" cy="184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GB">
                <a:latin typeface="Calibri"/>
                <a:ea typeface="Calibri"/>
                <a:cs typeface="Calibri"/>
                <a:sym typeface="Calibri"/>
              </a:rPr>
              <a:t>Absolute position elements are placed in relation to a parent content(browser viewport, or parent element). The parent is the positioning context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Positions can be modified using positioning offsets, top, right, bottom, left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GB">
                <a:latin typeface="Calibri"/>
                <a:ea typeface="Calibri"/>
                <a:cs typeface="Calibri"/>
                <a:sym typeface="Calibri"/>
              </a:rPr>
              <a:t>Reading</a:t>
            </a:r>
            <a:endParaRPr b="1">
              <a:latin typeface="Calibri"/>
              <a:ea typeface="Calibri"/>
              <a:cs typeface="Calibri"/>
              <a:sym typeface="Calibri"/>
            </a:endParaRPr>
          </a:p>
          <a:p>
            <a:pPr indent="0" lvl="0" marL="0" rtl="0" algn="l">
              <a:spcBef>
                <a:spcPts val="0"/>
              </a:spcBef>
              <a:spcAft>
                <a:spcPts val="0"/>
              </a:spcAft>
              <a:buNone/>
            </a:pPr>
            <a:r>
              <a:rPr lang="en-GB" u="sng">
                <a:solidFill>
                  <a:schemeClr val="hlink"/>
                </a:solidFill>
                <a:latin typeface="Calibri"/>
                <a:ea typeface="Calibri"/>
                <a:cs typeface="Calibri"/>
                <a:sym typeface="Calibri"/>
                <a:hlinkClick r:id="rId7"/>
              </a:rPr>
              <a:t>https://css-tricks.com/almanac/properties/p/position/</a:t>
            </a:r>
            <a:endParaRPr>
              <a:latin typeface="Calibri"/>
              <a:ea typeface="Calibri"/>
              <a:cs typeface="Calibri"/>
              <a:sym typeface="Calibri"/>
            </a:endParaRPr>
          </a:p>
        </p:txBody>
      </p:sp>
      <p:sp>
        <p:nvSpPr>
          <p:cNvPr id="271" name="Google Shape;271;p3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72" name="Google Shape;272;p31"/>
          <p:cNvSpPr txBox="1"/>
          <p:nvPr/>
        </p:nvSpPr>
        <p:spPr>
          <a:xfrm>
            <a:off x="363675" y="3976425"/>
            <a:ext cx="34683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u="sng">
                <a:solidFill>
                  <a:schemeClr val="hlink"/>
                </a:solidFill>
                <a:hlinkClick r:id="rId8"/>
              </a:rPr>
              <a:t>https://replit.com/@immalcolm/simple-positioning</a:t>
            </a:r>
            <a:endParaRPr sz="900"/>
          </a:p>
          <a:p>
            <a:pPr indent="0" lvl="0" marL="0" rtl="0" algn="l">
              <a:spcBef>
                <a:spcPts val="0"/>
              </a:spcBef>
              <a:spcAft>
                <a:spcPts val="0"/>
              </a:spcAft>
              <a:buNone/>
            </a:pPr>
            <a:r>
              <a:t/>
            </a:r>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p:nvPr/>
        </p:nvSpPr>
        <p:spPr>
          <a:xfrm>
            <a:off x="5032825" y="773450"/>
            <a:ext cx="2798400" cy="123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txBox="1"/>
          <p:nvPr/>
        </p:nvSpPr>
        <p:spPr>
          <a:xfrm>
            <a:off x="5125625" y="395347"/>
            <a:ext cx="3835500" cy="3393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000">
                <a:solidFill>
                  <a:srgbClr val="3074DC"/>
                </a:solidFill>
                <a:latin typeface="Lato"/>
                <a:ea typeface="Lato"/>
                <a:cs typeface="Lato"/>
                <a:sym typeface="Lato"/>
              </a:rPr>
              <a:t>Fixed Position</a:t>
            </a:r>
            <a:endParaRPr sz="1100"/>
          </a:p>
          <a:p>
            <a:pPr indent="0" lvl="0" marL="0" marR="0" rtl="0" algn="l">
              <a:spcBef>
                <a:spcPts val="0"/>
              </a:spcBef>
              <a:spcAft>
                <a:spcPts val="0"/>
              </a:spcAft>
              <a:buNone/>
            </a:pPr>
            <a:r>
              <a:rPr lang="en-GB" sz="1800">
                <a:solidFill>
                  <a:schemeClr val="dk1"/>
                </a:solidFill>
                <a:latin typeface="Calibri"/>
                <a:ea typeface="Calibri"/>
                <a:cs typeface="Calibri"/>
                <a:sym typeface="Calibri"/>
              </a:rPr>
              <a:t>Very similar to absolute </a:t>
            </a:r>
            <a:r>
              <a:rPr b="1" lang="en-GB" sz="1800">
                <a:solidFill>
                  <a:schemeClr val="dk1"/>
                </a:solidFill>
                <a:latin typeface="Calibri"/>
                <a:ea typeface="Calibri"/>
                <a:cs typeface="Calibri"/>
                <a:sym typeface="Calibri"/>
              </a:rPr>
              <a:t>EXCEPT</a:t>
            </a:r>
            <a:r>
              <a:rPr lang="en-GB" sz="1800">
                <a:solidFill>
                  <a:schemeClr val="dk1"/>
                </a:solidFill>
                <a:latin typeface="Calibri"/>
                <a:ea typeface="Calibri"/>
                <a:cs typeface="Calibri"/>
                <a:sym typeface="Calibri"/>
              </a:rPr>
              <a:t> that</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Fixed elements don't scroll with the rest of the page.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Commonly known as sticky elements.</a:t>
            </a:r>
            <a:endParaRPr sz="1800">
              <a:solidFill>
                <a:schemeClr val="dk1"/>
              </a:solidFill>
              <a:latin typeface="Calibri"/>
              <a:ea typeface="Calibri"/>
              <a:cs typeface="Calibri"/>
              <a:sym typeface="Calibri"/>
            </a:endParaRPr>
          </a:p>
        </p:txBody>
      </p:sp>
      <p:pic>
        <p:nvPicPr>
          <p:cNvPr id="279" name="Google Shape;279;p32"/>
          <p:cNvPicPr preferRelativeResize="0"/>
          <p:nvPr/>
        </p:nvPicPr>
        <p:blipFill rotWithShape="1">
          <a:blip r:embed="rId3">
            <a:alphaModFix/>
          </a:blip>
          <a:srcRect b="0" l="0" r="0" t="0"/>
          <a:stretch/>
        </p:blipFill>
        <p:spPr>
          <a:xfrm>
            <a:off x="1123742" y="1030469"/>
            <a:ext cx="2577601" cy="2996298"/>
          </a:xfrm>
          <a:prstGeom prst="rect">
            <a:avLst/>
          </a:prstGeom>
          <a:noFill/>
          <a:ln>
            <a:noFill/>
          </a:ln>
        </p:spPr>
      </p:pic>
      <p:sp>
        <p:nvSpPr>
          <p:cNvPr id="280" name="Google Shape;280;p32"/>
          <p:cNvSpPr txBox="1"/>
          <p:nvPr/>
        </p:nvSpPr>
        <p:spPr>
          <a:xfrm>
            <a:off x="4918775" y="4508989"/>
            <a:ext cx="4249200" cy="63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Source: </a:t>
            </a:r>
            <a:r>
              <a:rPr lang="en-GB" sz="1100" u="sng">
                <a:solidFill>
                  <a:schemeClr val="hlink"/>
                </a:solidFill>
                <a:latin typeface="Calibri"/>
                <a:ea typeface="Calibri"/>
                <a:cs typeface="Calibri"/>
                <a:sym typeface="Calibri"/>
                <a:hlinkClick r:id="rId4"/>
              </a:rPr>
              <a:t>https://internetingishard.com/html-and-css/advanced-positioning/</a:t>
            </a:r>
            <a:endParaRPr sz="1100"/>
          </a:p>
        </p:txBody>
      </p:sp>
      <p:sp>
        <p:nvSpPr>
          <p:cNvPr id="281" name="Google Shape;281;p3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82" name="Google Shape;282;p32"/>
          <p:cNvSpPr txBox="1"/>
          <p:nvPr/>
        </p:nvSpPr>
        <p:spPr>
          <a:xfrm>
            <a:off x="363675" y="3976425"/>
            <a:ext cx="34683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u="sng">
                <a:solidFill>
                  <a:schemeClr val="hlink"/>
                </a:solidFill>
                <a:hlinkClick r:id="rId5"/>
              </a:rPr>
              <a:t>https://repl.it/@malcolmyam/simple-positioning#index.html</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5"/>
          <p:cNvPicPr preferRelativeResize="0"/>
          <p:nvPr/>
        </p:nvPicPr>
        <p:blipFill rotWithShape="1">
          <a:blip r:embed="rId3">
            <a:alphaModFix/>
          </a:blip>
          <a:srcRect b="0" l="0" r="0" t="0"/>
          <a:stretch/>
        </p:blipFill>
        <p:spPr>
          <a:xfrm>
            <a:off x="2442827" y="442577"/>
            <a:ext cx="4258346" cy="4258346"/>
          </a:xfrm>
          <a:prstGeom prst="rect">
            <a:avLst/>
          </a:prstGeom>
          <a:noFill/>
          <a:ln>
            <a:noFill/>
          </a:ln>
        </p:spPr>
      </p:pic>
      <p:pic>
        <p:nvPicPr>
          <p:cNvPr id="87" name="Google Shape;87;p15"/>
          <p:cNvPicPr preferRelativeResize="0"/>
          <p:nvPr/>
        </p:nvPicPr>
        <p:blipFill rotWithShape="1">
          <a:blip r:embed="rId4">
            <a:alphaModFix/>
          </a:blip>
          <a:srcRect b="0" l="0" r="0" t="0"/>
          <a:stretch/>
        </p:blipFill>
        <p:spPr>
          <a:xfrm>
            <a:off x="-1272500" y="2414100"/>
            <a:ext cx="2365724" cy="2365701"/>
          </a:xfrm>
          <a:prstGeom prst="rect">
            <a:avLst/>
          </a:prstGeom>
          <a:noFill/>
          <a:ln>
            <a:noFill/>
          </a:ln>
        </p:spPr>
      </p:pic>
      <p:grpSp>
        <p:nvGrpSpPr>
          <p:cNvPr id="88" name="Google Shape;88;p15"/>
          <p:cNvGrpSpPr/>
          <p:nvPr/>
        </p:nvGrpSpPr>
        <p:grpSpPr>
          <a:xfrm>
            <a:off x="3003266" y="1490743"/>
            <a:ext cx="3137513" cy="1430501"/>
            <a:chOff x="0" y="-19050"/>
            <a:chExt cx="8366700" cy="3814669"/>
          </a:xfrm>
        </p:grpSpPr>
        <p:sp>
          <p:nvSpPr>
            <p:cNvPr id="89" name="Google Shape;89;p15"/>
            <p:cNvSpPr txBox="1"/>
            <p:nvPr/>
          </p:nvSpPr>
          <p:spPr>
            <a:xfrm>
              <a:off x="0" y="1168519"/>
              <a:ext cx="8366700" cy="2627100"/>
            </a:xfrm>
            <a:prstGeom prst="rect">
              <a:avLst/>
            </a:prstGeom>
            <a:noFill/>
            <a:ln>
              <a:noFill/>
            </a:ln>
          </p:spPr>
          <p:txBody>
            <a:bodyPr anchorCtr="0" anchor="t" bIns="0" lIns="0" spcFirstLastPara="1" rIns="0" wrap="square" tIns="0">
              <a:spAutoFit/>
            </a:bodyPr>
            <a:lstStyle/>
            <a:p>
              <a:pPr indent="-69850" lvl="1" marL="139700" marR="0" rtl="0" algn="l">
                <a:lnSpc>
                  <a:spcPct val="150000"/>
                </a:lnSpc>
                <a:spcBef>
                  <a:spcPts val="0"/>
                </a:spcBef>
                <a:spcAft>
                  <a:spcPts val="0"/>
                </a:spcAft>
                <a:buClr>
                  <a:srgbClr val="1D242C"/>
                </a:buClr>
                <a:buSzPts val="900"/>
                <a:buFont typeface="Calibri"/>
                <a:buChar char="•"/>
              </a:pPr>
              <a:r>
                <a:rPr lang="en-GB" sz="1600">
                  <a:solidFill>
                    <a:srgbClr val="1D242C"/>
                  </a:solidFill>
                  <a:latin typeface="Calibri"/>
                  <a:ea typeface="Calibri"/>
                  <a:cs typeface="Calibri"/>
                  <a:sym typeface="Calibri"/>
                </a:rPr>
                <a:t>Media Queries</a:t>
              </a:r>
              <a:endParaRPr sz="1600">
                <a:solidFill>
                  <a:srgbClr val="1D242C"/>
                </a:solidFill>
                <a:latin typeface="Calibri"/>
                <a:ea typeface="Calibri"/>
                <a:cs typeface="Calibri"/>
                <a:sym typeface="Calibri"/>
              </a:endParaRPr>
            </a:p>
            <a:p>
              <a:pPr indent="-69850" lvl="1" marL="139700" marR="0" rtl="0" algn="l">
                <a:lnSpc>
                  <a:spcPct val="150000"/>
                </a:lnSpc>
                <a:spcBef>
                  <a:spcPts val="0"/>
                </a:spcBef>
                <a:spcAft>
                  <a:spcPts val="0"/>
                </a:spcAft>
                <a:buClr>
                  <a:srgbClr val="1D242C"/>
                </a:buClr>
                <a:buSzPts val="900"/>
                <a:buFont typeface="Calibri"/>
                <a:buChar char="•"/>
              </a:pPr>
              <a:r>
                <a:rPr lang="en-GB" sz="1600">
                  <a:solidFill>
                    <a:srgbClr val="1D242C"/>
                  </a:solidFill>
                  <a:latin typeface="Calibri"/>
                  <a:ea typeface="Calibri"/>
                  <a:cs typeface="Calibri"/>
                  <a:sym typeface="Calibri"/>
                </a:rPr>
                <a:t>Box Model &amp; Positioning</a:t>
              </a:r>
              <a:endParaRPr sz="1600">
                <a:solidFill>
                  <a:srgbClr val="1D242C"/>
                </a:solidFill>
                <a:latin typeface="Calibri"/>
                <a:ea typeface="Calibri"/>
                <a:cs typeface="Calibri"/>
                <a:sym typeface="Calibri"/>
              </a:endParaRPr>
            </a:p>
            <a:p>
              <a:pPr indent="-69850" lvl="1" marL="139700" marR="0" rtl="0" algn="l">
                <a:lnSpc>
                  <a:spcPct val="150000"/>
                </a:lnSpc>
                <a:spcBef>
                  <a:spcPts val="0"/>
                </a:spcBef>
                <a:spcAft>
                  <a:spcPts val="0"/>
                </a:spcAft>
                <a:buClr>
                  <a:srgbClr val="1D242C"/>
                </a:buClr>
                <a:buSzPts val="900"/>
                <a:buFont typeface="Calibri"/>
                <a:buChar char="•"/>
              </a:pPr>
              <a:r>
                <a:rPr lang="en-GB" sz="1600">
                  <a:solidFill>
                    <a:srgbClr val="1D242C"/>
                  </a:solidFill>
                  <a:latin typeface="Calibri"/>
                  <a:ea typeface="Calibri"/>
                  <a:cs typeface="Calibri"/>
                  <a:sym typeface="Calibri"/>
                </a:rPr>
                <a:t>Flex</a:t>
              </a:r>
              <a:endParaRPr sz="1600">
                <a:solidFill>
                  <a:srgbClr val="1D242C"/>
                </a:solidFill>
                <a:latin typeface="Calibri"/>
                <a:ea typeface="Calibri"/>
                <a:cs typeface="Calibri"/>
                <a:sym typeface="Calibri"/>
              </a:endParaRPr>
            </a:p>
          </p:txBody>
        </p:sp>
        <p:sp>
          <p:nvSpPr>
            <p:cNvPr id="90" name="Google Shape;90;p15"/>
            <p:cNvSpPr txBox="1"/>
            <p:nvPr/>
          </p:nvSpPr>
          <p:spPr>
            <a:xfrm>
              <a:off x="0" y="-19050"/>
              <a:ext cx="7748700" cy="903000"/>
            </a:xfrm>
            <a:prstGeom prst="rect">
              <a:avLst/>
            </a:prstGeom>
            <a:noFill/>
            <a:ln>
              <a:noFill/>
            </a:ln>
          </p:spPr>
          <p:txBody>
            <a:bodyPr anchorCtr="0" anchor="t" bIns="0" lIns="0" spcFirstLastPara="1" rIns="0" wrap="square" tIns="0">
              <a:spAutoFit/>
            </a:bodyPr>
            <a:lstStyle/>
            <a:p>
              <a:pPr indent="0" lvl="0" marL="0" marR="0" rtl="0" algn="l">
                <a:lnSpc>
                  <a:spcPct val="123005"/>
                </a:lnSpc>
                <a:spcBef>
                  <a:spcPts val="0"/>
                </a:spcBef>
                <a:spcAft>
                  <a:spcPts val="0"/>
                </a:spcAft>
                <a:buNone/>
              </a:pPr>
              <a:r>
                <a:rPr b="1" i="0" lang="en-GB" sz="2200" u="none" cap="none" strike="noStrike">
                  <a:solidFill>
                    <a:srgbClr val="1D242C"/>
                  </a:solidFill>
                  <a:highlight>
                    <a:srgbClr val="F2F2F2"/>
                  </a:highlight>
                </a:rPr>
                <a:t>TODAY'S AGENDA</a:t>
              </a:r>
              <a:endParaRPr b="1" sz="700">
                <a:highlight>
                  <a:srgbClr val="F2F2F2"/>
                </a:highlight>
              </a:endParaRPr>
            </a:p>
          </p:txBody>
        </p:sp>
      </p:grpSp>
      <p:pic>
        <p:nvPicPr>
          <p:cNvPr id="91" name="Google Shape;91;p15"/>
          <p:cNvPicPr preferRelativeResize="0"/>
          <p:nvPr/>
        </p:nvPicPr>
        <p:blipFill rotWithShape="1">
          <a:blip r:embed="rId5">
            <a:alphaModFix/>
          </a:blip>
          <a:srcRect b="0" l="0" r="0" t="0"/>
          <a:stretch/>
        </p:blipFill>
        <p:spPr>
          <a:xfrm>
            <a:off x="-1028700" y="-1028700"/>
            <a:ext cx="2057401" cy="2057401"/>
          </a:xfrm>
          <a:prstGeom prst="rect">
            <a:avLst/>
          </a:prstGeom>
          <a:noFill/>
          <a:ln>
            <a:noFill/>
          </a:ln>
        </p:spPr>
      </p:pic>
      <p:pic>
        <p:nvPicPr>
          <p:cNvPr id="92" name="Google Shape;92;p15"/>
          <p:cNvPicPr preferRelativeResize="0"/>
          <p:nvPr/>
        </p:nvPicPr>
        <p:blipFill rotWithShape="1">
          <a:blip r:embed="rId6">
            <a:alphaModFix/>
          </a:blip>
          <a:srcRect b="0" l="0" r="0" t="0"/>
          <a:stretch/>
        </p:blipFill>
        <p:spPr>
          <a:xfrm>
            <a:off x="514350" y="3306464"/>
            <a:ext cx="210933" cy="210933"/>
          </a:xfrm>
          <a:prstGeom prst="rect">
            <a:avLst/>
          </a:prstGeom>
          <a:noFill/>
          <a:ln>
            <a:noFill/>
          </a:ln>
        </p:spPr>
      </p:pic>
      <p:pic>
        <p:nvPicPr>
          <p:cNvPr id="93" name="Google Shape;93;p15"/>
          <p:cNvPicPr preferRelativeResize="0"/>
          <p:nvPr/>
        </p:nvPicPr>
        <p:blipFill rotWithShape="1">
          <a:blip r:embed="rId7">
            <a:alphaModFix/>
          </a:blip>
          <a:srcRect b="0" l="0" r="0" t="0"/>
          <a:stretch/>
        </p:blipFill>
        <p:spPr>
          <a:xfrm flipH="1" rot="-5400000">
            <a:off x="8287737" y="4287237"/>
            <a:ext cx="856264" cy="856264"/>
          </a:xfrm>
          <a:prstGeom prst="rect">
            <a:avLst/>
          </a:prstGeom>
          <a:noFill/>
          <a:ln>
            <a:noFill/>
          </a:ln>
        </p:spPr>
      </p:pic>
      <p:pic>
        <p:nvPicPr>
          <p:cNvPr id="94" name="Google Shape;94;p15"/>
          <p:cNvPicPr preferRelativeResize="0"/>
          <p:nvPr/>
        </p:nvPicPr>
        <p:blipFill rotWithShape="1">
          <a:blip r:embed="rId8">
            <a:alphaModFix/>
          </a:blip>
          <a:srcRect b="0" l="0" r="0" t="0"/>
          <a:stretch/>
        </p:blipFill>
        <p:spPr>
          <a:xfrm flipH="1" rot="-5400000">
            <a:off x="8050764" y="4007382"/>
            <a:ext cx="856264" cy="856264"/>
          </a:xfrm>
          <a:prstGeom prst="rect">
            <a:avLst/>
          </a:prstGeom>
          <a:noFill/>
          <a:ln>
            <a:noFill/>
          </a:ln>
        </p:spPr>
      </p:pic>
      <p:pic>
        <p:nvPicPr>
          <p:cNvPr id="95" name="Google Shape;95;p15"/>
          <p:cNvPicPr preferRelativeResize="0"/>
          <p:nvPr/>
        </p:nvPicPr>
        <p:blipFill rotWithShape="1">
          <a:blip r:embed="rId6">
            <a:alphaModFix/>
          </a:blip>
          <a:srcRect b="0" l="0" r="0" t="0"/>
          <a:stretch/>
        </p:blipFill>
        <p:spPr>
          <a:xfrm>
            <a:off x="8076804" y="1427117"/>
            <a:ext cx="210933" cy="210933"/>
          </a:xfrm>
          <a:prstGeom prst="rect">
            <a:avLst/>
          </a:prstGeom>
          <a:noFill/>
          <a:ln>
            <a:noFill/>
          </a:ln>
        </p:spPr>
      </p:pic>
      <p:sp>
        <p:nvSpPr>
          <p:cNvPr id="96" name="Google Shape;96;p1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97" name="Google Shape;97;p1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98" name="Google Shape;98;p15"/>
          <p:cNvPicPr preferRelativeResize="0"/>
          <p:nvPr/>
        </p:nvPicPr>
        <p:blipFill rotWithShape="1">
          <a:blip r:embed="rId9">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p:nvPr/>
        </p:nvSpPr>
        <p:spPr>
          <a:xfrm>
            <a:off x="5032825" y="773450"/>
            <a:ext cx="1667100" cy="123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txBox="1"/>
          <p:nvPr/>
        </p:nvSpPr>
        <p:spPr>
          <a:xfrm>
            <a:off x="5125634" y="395356"/>
            <a:ext cx="3835500" cy="3024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000">
                <a:solidFill>
                  <a:srgbClr val="3074DC"/>
                </a:solidFill>
                <a:latin typeface="Lato"/>
                <a:ea typeface="Lato"/>
                <a:cs typeface="Lato"/>
                <a:sym typeface="Lato"/>
              </a:rPr>
              <a:t>Z-Index</a:t>
            </a:r>
            <a:endParaRPr sz="1100"/>
          </a:p>
          <a:p>
            <a:pPr indent="0" lvl="0" marL="0" marR="0" rtl="0" algn="l">
              <a:spcBef>
                <a:spcPts val="0"/>
              </a:spcBef>
              <a:spcAft>
                <a:spcPts val="0"/>
              </a:spcAft>
              <a:buNone/>
            </a:pPr>
            <a:r>
              <a:rPr lang="en-GB" sz="1800">
                <a:solidFill>
                  <a:schemeClr val="dk1"/>
                </a:solidFill>
                <a:latin typeface="Calibri"/>
                <a:ea typeface="Calibri"/>
                <a:cs typeface="Calibri"/>
                <a:sym typeface="Calibri"/>
              </a:rPr>
              <a:t>z-index property lets you control the </a:t>
            </a:r>
            <a:r>
              <a:rPr b="1" lang="en-GB" sz="1800">
                <a:solidFill>
                  <a:schemeClr val="dk1"/>
                </a:solidFill>
                <a:latin typeface="Calibri"/>
                <a:ea typeface="Calibri"/>
                <a:cs typeface="Calibri"/>
                <a:sym typeface="Calibri"/>
              </a:rPr>
              <a:t>depth of element</a:t>
            </a:r>
            <a:r>
              <a:rPr lang="en-GB" sz="1800">
                <a:solidFill>
                  <a:schemeClr val="dk1"/>
                </a:solidFill>
                <a:latin typeface="Calibri"/>
                <a:ea typeface="Calibri"/>
                <a:cs typeface="Calibri"/>
                <a:sym typeface="Calibri"/>
              </a:rPr>
              <a:t>s on the page.</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Imagine the screen as a 3D world</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Negative z-index go farther into the page. (behind)</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Positive z-index comes out of the page</a:t>
            </a:r>
            <a:endParaRPr sz="1100"/>
          </a:p>
        </p:txBody>
      </p:sp>
      <p:pic>
        <p:nvPicPr>
          <p:cNvPr id="289" name="Google Shape;289;p33"/>
          <p:cNvPicPr preferRelativeResize="0"/>
          <p:nvPr/>
        </p:nvPicPr>
        <p:blipFill rotWithShape="1">
          <a:blip r:embed="rId3">
            <a:alphaModFix/>
          </a:blip>
          <a:srcRect b="0" l="0" r="0" t="0"/>
          <a:stretch/>
        </p:blipFill>
        <p:spPr>
          <a:xfrm>
            <a:off x="80875" y="773449"/>
            <a:ext cx="4951949" cy="2928800"/>
          </a:xfrm>
          <a:prstGeom prst="rect">
            <a:avLst/>
          </a:prstGeom>
          <a:noFill/>
          <a:ln>
            <a:noFill/>
          </a:ln>
        </p:spPr>
      </p:pic>
      <p:sp>
        <p:nvSpPr>
          <p:cNvPr id="290" name="Google Shape;290;p33"/>
          <p:cNvSpPr txBox="1"/>
          <p:nvPr/>
        </p:nvSpPr>
        <p:spPr>
          <a:xfrm>
            <a:off x="4687950" y="3623114"/>
            <a:ext cx="4249200" cy="6345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GB" sz="1100">
                <a:solidFill>
                  <a:schemeClr val="dk1"/>
                </a:solidFill>
                <a:latin typeface="Calibri"/>
                <a:ea typeface="Calibri"/>
                <a:cs typeface="Calibri"/>
                <a:sym typeface="Calibri"/>
              </a:rPr>
              <a:t>Source</a:t>
            </a:r>
            <a:r>
              <a:rPr lang="en-GB" sz="1100">
                <a:solidFill>
                  <a:schemeClr val="dk1"/>
                </a:solidFill>
                <a:latin typeface="Calibri"/>
                <a:ea typeface="Calibri"/>
                <a:cs typeface="Calibri"/>
                <a:sym typeface="Calibri"/>
              </a:rPr>
              <a:t>: </a:t>
            </a:r>
            <a:r>
              <a:rPr lang="en-GB" sz="1100" u="sng">
                <a:solidFill>
                  <a:schemeClr val="hlink"/>
                </a:solidFill>
                <a:latin typeface="Calibri"/>
                <a:ea typeface="Calibri"/>
                <a:cs typeface="Calibri"/>
                <a:sym typeface="Calibri"/>
                <a:hlinkClick r:id="rId4"/>
              </a:rPr>
              <a:t>https://internetingishard.com/html-and-css/advanced-positioning/</a:t>
            </a:r>
            <a:endParaRPr sz="1100"/>
          </a:p>
        </p:txBody>
      </p:sp>
      <p:sp>
        <p:nvSpPr>
          <p:cNvPr id="291" name="Google Shape;291;p33"/>
          <p:cNvSpPr txBox="1"/>
          <p:nvPr/>
        </p:nvSpPr>
        <p:spPr>
          <a:xfrm>
            <a:off x="0" y="3909925"/>
            <a:ext cx="2890800" cy="73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u="sng">
                <a:solidFill>
                  <a:schemeClr val="hlink"/>
                </a:solidFill>
                <a:latin typeface="Calibri"/>
                <a:ea typeface="Calibri"/>
                <a:cs typeface="Calibri"/>
                <a:sym typeface="Calibri"/>
                <a:hlinkClick r:id="rId5"/>
              </a:rPr>
              <a:t>Simple z-index demo</a:t>
            </a:r>
            <a:endParaRPr sz="1500">
              <a:latin typeface="Calibri"/>
              <a:ea typeface="Calibri"/>
              <a:cs typeface="Calibri"/>
              <a:sym typeface="Calibri"/>
            </a:endParaRPr>
          </a:p>
          <a:p>
            <a:pPr indent="0" lvl="0" marL="0" rtl="0" algn="l">
              <a:lnSpc>
                <a:spcPct val="115000"/>
              </a:lnSpc>
              <a:spcBef>
                <a:spcPts val="0"/>
              </a:spcBef>
              <a:spcAft>
                <a:spcPts val="0"/>
              </a:spcAft>
              <a:buNone/>
            </a:pPr>
            <a:r>
              <a:rPr lang="en-GB" sz="1500" u="sng">
                <a:solidFill>
                  <a:schemeClr val="hlink"/>
                </a:solidFill>
                <a:latin typeface="Calibri"/>
                <a:ea typeface="Calibri"/>
                <a:cs typeface="Calibri"/>
                <a:sym typeface="Calibri"/>
                <a:hlinkClick r:id="rId6"/>
              </a:rPr>
              <a:t>Z-index animation demo</a:t>
            </a:r>
            <a:endParaRPr sz="1500">
              <a:latin typeface="Calibri"/>
              <a:ea typeface="Calibri"/>
              <a:cs typeface="Calibri"/>
              <a:sym typeface="Calibri"/>
            </a:endParaRPr>
          </a:p>
        </p:txBody>
      </p:sp>
      <p:sp>
        <p:nvSpPr>
          <p:cNvPr id="292" name="Google Shape;292;p33"/>
          <p:cNvSpPr txBox="1"/>
          <p:nvPr/>
        </p:nvSpPr>
        <p:spPr>
          <a:xfrm>
            <a:off x="3839550" y="4089825"/>
            <a:ext cx="5097600" cy="105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1000">
                <a:latin typeface="Calibri"/>
                <a:ea typeface="Calibri"/>
                <a:cs typeface="Calibri"/>
                <a:sym typeface="Calibri"/>
              </a:rPr>
              <a:t>Z-index Reading</a:t>
            </a:r>
            <a:endParaRPr b="1"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7"/>
              </a:rPr>
              <a:t>https://developer.mozilla.org/en-US/docs/Web/CSS/z-index</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8"/>
              </a:rPr>
              <a:t>https://philipwalton.com/articles/what-no-one-told-you-about-z-index/</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9"/>
              </a:rPr>
              <a:t>https://developer.mozilla.org/en-US/docs/Web/CSS/CSS_Positioning/Understanding_z_index/The_stacking_context</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10"/>
              </a:rPr>
              <a:t>https://css-tricks.com/almanac/properties/z/z-index/</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293" name="Google Shape;293;p3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nvSpPr>
        <p:spPr>
          <a:xfrm>
            <a:off x="5101661" y="395356"/>
            <a:ext cx="3835500" cy="531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GB" sz="3000">
                <a:solidFill>
                  <a:srgbClr val="3074DC"/>
                </a:solidFill>
                <a:latin typeface="Lato"/>
                <a:ea typeface="Lato"/>
                <a:cs typeface="Lato"/>
                <a:sym typeface="Lato"/>
              </a:rPr>
              <a:t>Z-Index</a:t>
            </a:r>
            <a:endParaRPr sz="1100"/>
          </a:p>
        </p:txBody>
      </p:sp>
      <p:pic>
        <p:nvPicPr>
          <p:cNvPr id="299" name="Google Shape;299;p34"/>
          <p:cNvPicPr preferRelativeResize="0"/>
          <p:nvPr/>
        </p:nvPicPr>
        <p:blipFill rotWithShape="1">
          <a:blip r:embed="rId3">
            <a:alphaModFix/>
          </a:blip>
          <a:srcRect b="0" l="0" r="0" t="0"/>
          <a:stretch/>
        </p:blipFill>
        <p:spPr>
          <a:xfrm>
            <a:off x="3360420" y="821055"/>
            <a:ext cx="5715000" cy="2495550"/>
          </a:xfrm>
          <a:prstGeom prst="rect">
            <a:avLst/>
          </a:prstGeom>
          <a:noFill/>
          <a:ln>
            <a:noFill/>
          </a:ln>
        </p:spPr>
      </p:pic>
      <p:pic>
        <p:nvPicPr>
          <p:cNvPr id="300" name="Google Shape;300;p34"/>
          <p:cNvPicPr preferRelativeResize="0"/>
          <p:nvPr/>
        </p:nvPicPr>
        <p:blipFill rotWithShape="1">
          <a:blip r:embed="rId4">
            <a:alphaModFix/>
          </a:blip>
          <a:srcRect b="0" l="0" r="0" t="0"/>
          <a:stretch/>
        </p:blipFill>
        <p:spPr>
          <a:xfrm>
            <a:off x="103846" y="1068705"/>
            <a:ext cx="3129211" cy="1943405"/>
          </a:xfrm>
          <a:prstGeom prst="rect">
            <a:avLst/>
          </a:prstGeom>
          <a:noFill/>
          <a:ln>
            <a:noFill/>
          </a:ln>
        </p:spPr>
      </p:pic>
      <p:pic>
        <p:nvPicPr>
          <p:cNvPr id="301" name="Google Shape;301;p34"/>
          <p:cNvPicPr preferRelativeResize="0"/>
          <p:nvPr/>
        </p:nvPicPr>
        <p:blipFill rotWithShape="1">
          <a:blip r:embed="rId5">
            <a:alphaModFix/>
          </a:blip>
          <a:srcRect b="0" l="0" r="0" t="0"/>
          <a:stretch/>
        </p:blipFill>
        <p:spPr>
          <a:xfrm>
            <a:off x="1520229" y="1961395"/>
            <a:ext cx="1776511" cy="1050714"/>
          </a:xfrm>
          <a:prstGeom prst="rect">
            <a:avLst/>
          </a:prstGeom>
          <a:noFill/>
          <a:ln>
            <a:noFill/>
          </a:ln>
        </p:spPr>
      </p:pic>
      <p:sp>
        <p:nvSpPr>
          <p:cNvPr id="302" name="Google Shape;302;p34"/>
          <p:cNvSpPr txBox="1"/>
          <p:nvPr/>
        </p:nvSpPr>
        <p:spPr>
          <a:xfrm>
            <a:off x="4687950" y="3081689"/>
            <a:ext cx="4249200" cy="6345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GB" sz="1100">
                <a:solidFill>
                  <a:schemeClr val="dk1"/>
                </a:solidFill>
                <a:latin typeface="Calibri"/>
                <a:ea typeface="Calibri"/>
                <a:cs typeface="Calibri"/>
                <a:sym typeface="Calibri"/>
              </a:rPr>
              <a:t>Source</a:t>
            </a:r>
            <a:r>
              <a:rPr lang="en-GB" sz="1100">
                <a:solidFill>
                  <a:schemeClr val="dk1"/>
                </a:solidFill>
                <a:latin typeface="Calibri"/>
                <a:ea typeface="Calibri"/>
                <a:cs typeface="Calibri"/>
                <a:sym typeface="Calibri"/>
              </a:rPr>
              <a:t>: </a:t>
            </a:r>
            <a:r>
              <a:rPr lang="en-GB" sz="1100" u="sng">
                <a:solidFill>
                  <a:schemeClr val="hlink"/>
                </a:solidFill>
                <a:latin typeface="Calibri"/>
                <a:ea typeface="Calibri"/>
                <a:cs typeface="Calibri"/>
                <a:sym typeface="Calibri"/>
                <a:hlinkClick r:id="rId6"/>
              </a:rPr>
              <a:t>https://internetingishard.com/html-and-css/advanced-positioning/</a:t>
            </a:r>
            <a:endParaRPr sz="1100"/>
          </a:p>
        </p:txBody>
      </p:sp>
      <p:sp>
        <p:nvSpPr>
          <p:cNvPr id="303" name="Google Shape;303;p34"/>
          <p:cNvSpPr txBox="1"/>
          <p:nvPr/>
        </p:nvSpPr>
        <p:spPr>
          <a:xfrm>
            <a:off x="0" y="3368500"/>
            <a:ext cx="2890800" cy="73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u="sng">
                <a:solidFill>
                  <a:schemeClr val="hlink"/>
                </a:solidFill>
                <a:latin typeface="Calibri"/>
                <a:ea typeface="Calibri"/>
                <a:cs typeface="Calibri"/>
                <a:sym typeface="Calibri"/>
                <a:hlinkClick r:id="rId7"/>
              </a:rPr>
              <a:t>Simple z-index demo</a:t>
            </a:r>
            <a:endParaRPr sz="1500">
              <a:latin typeface="Calibri"/>
              <a:ea typeface="Calibri"/>
              <a:cs typeface="Calibri"/>
              <a:sym typeface="Calibri"/>
            </a:endParaRPr>
          </a:p>
          <a:p>
            <a:pPr indent="0" lvl="0" marL="0" rtl="0" algn="l">
              <a:lnSpc>
                <a:spcPct val="115000"/>
              </a:lnSpc>
              <a:spcBef>
                <a:spcPts val="0"/>
              </a:spcBef>
              <a:spcAft>
                <a:spcPts val="0"/>
              </a:spcAft>
              <a:buNone/>
            </a:pPr>
            <a:r>
              <a:rPr lang="en-GB" sz="1500" u="sng">
                <a:solidFill>
                  <a:schemeClr val="hlink"/>
                </a:solidFill>
                <a:latin typeface="Calibri"/>
                <a:ea typeface="Calibri"/>
                <a:cs typeface="Calibri"/>
                <a:sym typeface="Calibri"/>
                <a:hlinkClick r:id="rId8"/>
              </a:rPr>
              <a:t>Z-index animation demo</a:t>
            </a:r>
            <a:endParaRPr sz="1500">
              <a:latin typeface="Calibri"/>
              <a:ea typeface="Calibri"/>
              <a:cs typeface="Calibri"/>
              <a:sym typeface="Calibri"/>
            </a:endParaRPr>
          </a:p>
        </p:txBody>
      </p:sp>
      <p:sp>
        <p:nvSpPr>
          <p:cNvPr id="304" name="Google Shape;304;p34"/>
          <p:cNvSpPr txBox="1"/>
          <p:nvPr/>
        </p:nvSpPr>
        <p:spPr>
          <a:xfrm>
            <a:off x="3839550" y="4089825"/>
            <a:ext cx="5097600" cy="105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1000">
                <a:latin typeface="Calibri"/>
                <a:ea typeface="Calibri"/>
                <a:cs typeface="Calibri"/>
                <a:sym typeface="Calibri"/>
              </a:rPr>
              <a:t>Z-index Reading</a:t>
            </a:r>
            <a:endParaRPr b="1"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9"/>
              </a:rPr>
              <a:t>https://developer.mozilla.org/en-US/docs/Web/CSS/z-index</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10"/>
              </a:rPr>
              <a:t>https://philipwalton.com/articles/what-no-one-told-you-about-z-index/</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11"/>
              </a:rPr>
              <a:t>https://developer.mozilla.org/en-US/docs/Web/CSS/CSS_Positioning/Understanding_z_index/The_stacking_context</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12"/>
              </a:rPr>
              <a:t>https://css-tricks.com/almanac/properties/z/z-index/</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305" name="Google Shape;305;p3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88CB"/>
        </a:solidFill>
      </p:bgPr>
    </p:bg>
    <p:spTree>
      <p:nvGrpSpPr>
        <p:cNvPr id="309" name="Shape 309"/>
        <p:cNvGrpSpPr/>
        <p:nvPr/>
      </p:nvGrpSpPr>
      <p:grpSpPr>
        <a:xfrm>
          <a:off x="0" y="0"/>
          <a:ext cx="0" cy="0"/>
          <a:chOff x="0" y="0"/>
          <a:chExt cx="0" cy="0"/>
        </a:xfrm>
      </p:grpSpPr>
      <p:pic>
        <p:nvPicPr>
          <p:cNvPr id="310" name="Google Shape;310;p35"/>
          <p:cNvPicPr preferRelativeResize="0"/>
          <p:nvPr/>
        </p:nvPicPr>
        <p:blipFill rotWithShape="1">
          <a:blip r:embed="rId3">
            <a:alphaModFix/>
          </a:blip>
          <a:srcRect b="0" l="19995" r="4918" t="0"/>
          <a:stretch/>
        </p:blipFill>
        <p:spPr>
          <a:xfrm>
            <a:off x="58000" y="65375"/>
            <a:ext cx="5481874" cy="4838700"/>
          </a:xfrm>
          <a:prstGeom prst="rect">
            <a:avLst/>
          </a:prstGeom>
          <a:noFill/>
          <a:ln>
            <a:noFill/>
          </a:ln>
        </p:spPr>
      </p:pic>
      <p:sp>
        <p:nvSpPr>
          <p:cNvPr id="311" name="Google Shape;311;p35"/>
          <p:cNvSpPr txBox="1"/>
          <p:nvPr/>
        </p:nvSpPr>
        <p:spPr>
          <a:xfrm>
            <a:off x="5677975" y="362550"/>
            <a:ext cx="3279600" cy="46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alibri"/>
                <a:ea typeface="Calibri"/>
                <a:cs typeface="Calibri"/>
                <a:sym typeface="Calibri"/>
              </a:rPr>
              <a:t>Positioned elements follow a stacking order that determines which elements display above or below other elements. </a:t>
            </a:r>
            <a:endParaRPr>
              <a:solidFill>
                <a:srgbClr val="FFFFFF"/>
              </a:solidFill>
              <a:latin typeface="Calibri"/>
              <a:ea typeface="Calibri"/>
              <a:cs typeface="Calibri"/>
              <a:sym typeface="Calibri"/>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a:p>
            <a:pPr indent="0" lvl="0" marL="0" rtl="0" algn="l">
              <a:spcBef>
                <a:spcPts val="0"/>
              </a:spcBef>
              <a:spcAft>
                <a:spcPts val="0"/>
              </a:spcAft>
              <a:buNone/>
            </a:pPr>
            <a:r>
              <a:rPr lang="en-GB">
                <a:solidFill>
                  <a:srgbClr val="FFFFFF"/>
                </a:solidFill>
                <a:latin typeface="Calibri"/>
                <a:ea typeface="Calibri"/>
                <a:cs typeface="Calibri"/>
                <a:sym typeface="Calibri"/>
              </a:rPr>
              <a:t>The z-index property is directly related to stacking order and it's what prevents elements from overlapping other elements.</a:t>
            </a:r>
            <a:endParaRPr>
              <a:solidFill>
                <a:srgbClr val="FFFFFF"/>
              </a:solidFill>
              <a:latin typeface="Calibri"/>
              <a:ea typeface="Calibri"/>
              <a:cs typeface="Calibri"/>
              <a:sym typeface="Calibri"/>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a:p>
            <a:pPr indent="0" lvl="0" marL="0" rtl="0" algn="l">
              <a:spcBef>
                <a:spcPts val="0"/>
              </a:spcBef>
              <a:spcAft>
                <a:spcPts val="0"/>
              </a:spcAft>
              <a:buNone/>
            </a:pPr>
            <a:r>
              <a:rPr lang="en-GB">
                <a:solidFill>
                  <a:srgbClr val="FFFFFF"/>
                </a:solidFill>
                <a:latin typeface="Calibri"/>
                <a:ea typeface="Calibri"/>
                <a:cs typeface="Calibri"/>
                <a:sym typeface="Calibri"/>
              </a:rPr>
              <a:t>An element with a higher z-index value overlaps an element with a lower z-index value.</a:t>
            </a:r>
            <a:endParaRPr>
              <a:solidFill>
                <a:srgbClr val="FFFFFF"/>
              </a:solidFill>
              <a:latin typeface="Calibri"/>
              <a:ea typeface="Calibri"/>
              <a:cs typeface="Calibri"/>
              <a:sym typeface="Calibri"/>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a:p>
            <a:pPr indent="0" lvl="0" marL="0" rtl="0" algn="l">
              <a:spcBef>
                <a:spcPts val="0"/>
              </a:spcBef>
              <a:spcAft>
                <a:spcPts val="0"/>
              </a:spcAft>
              <a:buNone/>
            </a:pPr>
            <a:r>
              <a:rPr lang="en-GB">
                <a:solidFill>
                  <a:srgbClr val="FFFFFF"/>
                </a:solidFill>
                <a:latin typeface="Calibri"/>
                <a:ea typeface="Calibri"/>
                <a:cs typeface="Calibri"/>
                <a:sym typeface="Calibri"/>
              </a:rPr>
              <a:t>Positioned elements have a z-index of 0 by default.</a:t>
            </a:r>
            <a:endParaRPr>
              <a:solidFill>
                <a:srgbClr val="FFFFFF"/>
              </a:solidFill>
              <a:latin typeface="Calibri"/>
              <a:ea typeface="Calibri"/>
              <a:cs typeface="Calibri"/>
              <a:sym typeface="Calibri"/>
            </a:endParaRPr>
          </a:p>
          <a:p>
            <a:pPr indent="0" lvl="0" marL="0" rtl="0" algn="l">
              <a:spcBef>
                <a:spcPts val="0"/>
              </a:spcBef>
              <a:spcAft>
                <a:spcPts val="0"/>
              </a:spcAft>
              <a:buNone/>
            </a:pPr>
            <a:r>
              <a:t/>
            </a:r>
            <a:endParaRPr b="1">
              <a:solidFill>
                <a:srgbClr val="FFFFFF"/>
              </a:solidFill>
              <a:latin typeface="Calibri"/>
              <a:ea typeface="Calibri"/>
              <a:cs typeface="Calibri"/>
              <a:sym typeface="Calibri"/>
            </a:endParaRPr>
          </a:p>
          <a:p>
            <a:pPr indent="0" lvl="0" marL="0" rtl="0" algn="l">
              <a:spcBef>
                <a:spcPts val="0"/>
              </a:spcBef>
              <a:spcAft>
                <a:spcPts val="0"/>
              </a:spcAft>
              <a:buNone/>
            </a:pPr>
            <a:r>
              <a:rPr b="1" lang="en-GB">
                <a:solidFill>
                  <a:srgbClr val="FFFFFF"/>
                </a:solidFill>
                <a:latin typeface="Calibri"/>
                <a:ea typeface="Calibri"/>
                <a:cs typeface="Calibri"/>
                <a:sym typeface="Calibri"/>
              </a:rPr>
              <a:t>z-index work </a:t>
            </a:r>
            <a:r>
              <a:rPr b="1" lang="en-GB">
                <a:solidFill>
                  <a:srgbClr val="434343"/>
                </a:solidFill>
                <a:highlight>
                  <a:srgbClr val="FFFF00"/>
                </a:highlight>
                <a:latin typeface="Calibri"/>
                <a:ea typeface="Calibri"/>
                <a:cs typeface="Calibri"/>
                <a:sym typeface="Calibri"/>
              </a:rPr>
              <a:t>ONLY on elements with a position property set to absolute, fixed, or relative.</a:t>
            </a:r>
            <a:r>
              <a:rPr b="1" lang="en-GB">
                <a:solidFill>
                  <a:srgbClr val="FFFFFF"/>
                </a:solidFill>
                <a:latin typeface="Calibri"/>
                <a:ea typeface="Calibri"/>
                <a:cs typeface="Calibri"/>
                <a:sym typeface="Calibri"/>
              </a:rPr>
              <a:t>If you set a z-index on an element with no position, it will do nothing.</a:t>
            </a:r>
            <a:endParaRPr b="1">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rgbClr val="FFFFFF"/>
              </a:solidFill>
              <a:latin typeface="Calibri"/>
              <a:ea typeface="Calibri"/>
              <a:cs typeface="Calibri"/>
              <a:sym typeface="Calibri"/>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312" name="Google Shape;312;p3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6"/>
          <p:cNvPicPr preferRelativeResize="0"/>
          <p:nvPr/>
        </p:nvPicPr>
        <p:blipFill rotWithShape="1">
          <a:blip r:embed="rId3">
            <a:alphaModFix/>
          </a:blip>
          <a:srcRect b="0" l="0" r="0" t="0"/>
          <a:stretch/>
        </p:blipFill>
        <p:spPr>
          <a:xfrm>
            <a:off x="0" y="1355749"/>
            <a:ext cx="4514526" cy="1640275"/>
          </a:xfrm>
          <a:prstGeom prst="rect">
            <a:avLst/>
          </a:prstGeom>
          <a:noFill/>
          <a:ln>
            <a:noFill/>
          </a:ln>
        </p:spPr>
      </p:pic>
      <p:sp>
        <p:nvSpPr>
          <p:cNvPr id="318" name="Google Shape;318;p36"/>
          <p:cNvSpPr txBox="1"/>
          <p:nvPr/>
        </p:nvSpPr>
        <p:spPr>
          <a:xfrm>
            <a:off x="4404675" y="912044"/>
            <a:ext cx="4609800" cy="3093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rgbClr val="3074DC"/>
                </a:solidFill>
                <a:latin typeface="Lato"/>
                <a:ea typeface="Lato"/>
                <a:cs typeface="Lato"/>
                <a:sym typeface="Lato"/>
              </a:rPr>
              <a:t>Positioning</a:t>
            </a:r>
            <a:endParaRPr b="1"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Relative</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For tweaking the position of an element without affecting its surrounding boxes</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Absolute</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Take elements out of the static flow of the page and place relative to the browser window</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Relative Absolute </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Allows us hook back into the static flow of the page</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Fixed</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Make elements don't scroll with the rest of the page (sticky)</a:t>
            </a:r>
            <a:endParaRPr sz="1100"/>
          </a:p>
        </p:txBody>
      </p:sp>
      <p:sp>
        <p:nvSpPr>
          <p:cNvPr id="319" name="Google Shape;319;p36"/>
          <p:cNvSpPr txBox="1"/>
          <p:nvPr/>
        </p:nvSpPr>
        <p:spPr>
          <a:xfrm>
            <a:off x="4918775" y="4508989"/>
            <a:ext cx="4249200" cy="63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Source: </a:t>
            </a:r>
            <a:r>
              <a:rPr lang="en-GB" sz="1100" u="sng">
                <a:solidFill>
                  <a:schemeClr val="hlink"/>
                </a:solidFill>
                <a:latin typeface="Calibri"/>
                <a:ea typeface="Calibri"/>
                <a:cs typeface="Calibri"/>
                <a:sym typeface="Calibri"/>
                <a:hlinkClick r:id="rId4"/>
              </a:rPr>
              <a:t>https://internetingishard.com/html-and-css/advanced-positioning/</a:t>
            </a:r>
            <a:endParaRPr sz="1100"/>
          </a:p>
        </p:txBody>
      </p:sp>
      <p:sp>
        <p:nvSpPr>
          <p:cNvPr id="320" name="Google Shape;320;p3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324" name="Shape 324"/>
        <p:cNvGrpSpPr/>
        <p:nvPr/>
      </p:nvGrpSpPr>
      <p:grpSpPr>
        <a:xfrm>
          <a:off x="0" y="0"/>
          <a:ext cx="0" cy="0"/>
          <a:chOff x="0" y="0"/>
          <a:chExt cx="0" cy="0"/>
        </a:xfrm>
      </p:grpSpPr>
      <p:sp>
        <p:nvSpPr>
          <p:cNvPr id="325" name="Google Shape;325;p37"/>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FLEXBOX</a:t>
            </a:r>
            <a:endParaRPr sz="800">
              <a:solidFill>
                <a:schemeClr val="lt1"/>
              </a:solidFill>
            </a:endParaRPr>
          </a:p>
        </p:txBody>
      </p:sp>
      <p:pic>
        <p:nvPicPr>
          <p:cNvPr id="326" name="Google Shape;326;p37"/>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327" name="Google Shape;327;p37"/>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8"/>
          <p:cNvSpPr txBox="1"/>
          <p:nvPr>
            <p:ph type="title"/>
          </p:nvPr>
        </p:nvSpPr>
        <p:spPr>
          <a:xfrm>
            <a:off x="171800" y="0"/>
            <a:ext cx="2190000" cy="643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FLEXBOX</a:t>
            </a:r>
            <a:endParaRPr/>
          </a:p>
        </p:txBody>
      </p:sp>
      <p:sp>
        <p:nvSpPr>
          <p:cNvPr id="333" name="Google Shape;333;p38"/>
          <p:cNvSpPr/>
          <p:nvPr/>
        </p:nvSpPr>
        <p:spPr>
          <a:xfrm>
            <a:off x="171800" y="916975"/>
            <a:ext cx="8860500" cy="3711000"/>
          </a:xfrm>
          <a:prstGeom prst="rect">
            <a:avLst/>
          </a:prstGeom>
          <a:solidFill>
            <a:srgbClr val="F3F3F3"/>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txBox="1"/>
          <p:nvPr>
            <p:ph type="title"/>
          </p:nvPr>
        </p:nvSpPr>
        <p:spPr>
          <a:xfrm>
            <a:off x="342500" y="916975"/>
            <a:ext cx="1955400" cy="56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b="1" lang="en-GB" sz="1800"/>
              <a:t>Flexbox Container</a:t>
            </a:r>
            <a:endParaRPr b="1" sz="1800"/>
          </a:p>
        </p:txBody>
      </p:sp>
      <p:sp>
        <p:nvSpPr>
          <p:cNvPr id="335" name="Google Shape;335;p38"/>
          <p:cNvSpPr/>
          <p:nvPr/>
        </p:nvSpPr>
        <p:spPr>
          <a:xfrm>
            <a:off x="417463" y="1576800"/>
            <a:ext cx="2756400" cy="2731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Flex Item</a:t>
            </a:r>
            <a:endParaRPr/>
          </a:p>
        </p:txBody>
      </p:sp>
      <p:sp>
        <p:nvSpPr>
          <p:cNvPr id="336" name="Google Shape;336;p38"/>
          <p:cNvSpPr/>
          <p:nvPr/>
        </p:nvSpPr>
        <p:spPr>
          <a:xfrm>
            <a:off x="3300050" y="1576800"/>
            <a:ext cx="2756400" cy="2731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Flex Item</a:t>
            </a:r>
            <a:endParaRPr/>
          </a:p>
        </p:txBody>
      </p:sp>
      <p:sp>
        <p:nvSpPr>
          <p:cNvPr id="337" name="Google Shape;337;p38"/>
          <p:cNvSpPr/>
          <p:nvPr/>
        </p:nvSpPr>
        <p:spPr>
          <a:xfrm>
            <a:off x="6182638" y="1576800"/>
            <a:ext cx="2756400" cy="2731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Flex Item</a:t>
            </a:r>
            <a:endParaRPr/>
          </a:p>
        </p:txBody>
      </p:sp>
      <p:sp>
        <p:nvSpPr>
          <p:cNvPr id="338" name="Google Shape;338;p38"/>
          <p:cNvSpPr/>
          <p:nvPr/>
        </p:nvSpPr>
        <p:spPr>
          <a:xfrm>
            <a:off x="328725" y="1411550"/>
            <a:ext cx="8534100" cy="672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rot="5400000">
            <a:off x="-1069275" y="2818550"/>
            <a:ext cx="2881200" cy="672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txBox="1"/>
          <p:nvPr>
            <p:ph type="title"/>
          </p:nvPr>
        </p:nvSpPr>
        <p:spPr>
          <a:xfrm>
            <a:off x="2061150" y="81300"/>
            <a:ext cx="6192600" cy="56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sz="1200"/>
              <a:t>The flexbox container is the parent of the flex item. </a:t>
            </a:r>
            <a:endParaRPr sz="1200"/>
          </a:p>
          <a:p>
            <a:pPr indent="0" lvl="0" marL="0" rtl="0" algn="l">
              <a:spcBef>
                <a:spcPts val="0"/>
              </a:spcBef>
              <a:spcAft>
                <a:spcPts val="0"/>
              </a:spcAft>
              <a:buNone/>
            </a:pPr>
            <a:r>
              <a:rPr lang="en-GB" sz="1200"/>
              <a:t>The children of the flexbox container can be laid out in horizontal or vertical easily and flex their size when the content grows or shrink accordingly</a:t>
            </a:r>
            <a:endParaRPr sz="1200"/>
          </a:p>
        </p:txBody>
      </p:sp>
      <p:sp>
        <p:nvSpPr>
          <p:cNvPr id="341" name="Google Shape;341;p38"/>
          <p:cNvSpPr txBox="1"/>
          <p:nvPr/>
        </p:nvSpPr>
        <p:spPr>
          <a:xfrm>
            <a:off x="4819400" y="4627975"/>
            <a:ext cx="4212900" cy="56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u="sng">
                <a:solidFill>
                  <a:schemeClr val="hlink"/>
                </a:solidFill>
                <a:latin typeface="Calibri"/>
                <a:ea typeface="Calibri"/>
                <a:cs typeface="Calibri"/>
                <a:sym typeface="Calibri"/>
                <a:hlinkClick r:id="rId3"/>
              </a:rPr>
              <a:t>https://www.w3schools.com/css/css3_flexbox.asp</a:t>
            </a:r>
            <a:endParaRPr sz="1200">
              <a:latin typeface="Calibri"/>
              <a:ea typeface="Calibri"/>
              <a:cs typeface="Calibri"/>
              <a:sym typeface="Calibri"/>
            </a:endParaRPr>
          </a:p>
          <a:p>
            <a:pPr indent="0" lvl="0" marL="0" rtl="0" algn="r">
              <a:spcBef>
                <a:spcPts val="0"/>
              </a:spcBef>
              <a:spcAft>
                <a:spcPts val="0"/>
              </a:spcAft>
              <a:buNone/>
            </a:pPr>
            <a:r>
              <a:rPr lang="en-GB" sz="1200" u="sng">
                <a:solidFill>
                  <a:schemeClr val="hlink"/>
                </a:solidFill>
                <a:latin typeface="Calibri"/>
                <a:ea typeface="Calibri"/>
                <a:cs typeface="Calibri"/>
                <a:sym typeface="Calibri"/>
                <a:hlinkClick r:id="rId4"/>
              </a:rPr>
              <a:t>https://css-tricks.com/snippets/css/a-guide-to-flexbox/</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p:txBody>
      </p:sp>
      <p:sp>
        <p:nvSpPr>
          <p:cNvPr id="342" name="Google Shape;342;p3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171800" y="0"/>
            <a:ext cx="2190000" cy="643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FLEXBOX</a:t>
            </a:r>
            <a:endParaRPr/>
          </a:p>
        </p:txBody>
      </p:sp>
      <p:sp>
        <p:nvSpPr>
          <p:cNvPr id="348" name="Google Shape;348;p39"/>
          <p:cNvSpPr/>
          <p:nvPr/>
        </p:nvSpPr>
        <p:spPr>
          <a:xfrm>
            <a:off x="171800" y="916975"/>
            <a:ext cx="8860500" cy="3711000"/>
          </a:xfrm>
          <a:prstGeom prst="rect">
            <a:avLst/>
          </a:prstGeom>
          <a:solidFill>
            <a:srgbClr val="F3F3F3"/>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txBox="1"/>
          <p:nvPr>
            <p:ph type="title"/>
          </p:nvPr>
        </p:nvSpPr>
        <p:spPr>
          <a:xfrm>
            <a:off x="342500" y="916975"/>
            <a:ext cx="1955400" cy="56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b="1" lang="en-GB" sz="1800"/>
              <a:t>Flexbox Container</a:t>
            </a:r>
            <a:endParaRPr b="1" sz="1800"/>
          </a:p>
        </p:txBody>
      </p:sp>
      <p:sp>
        <p:nvSpPr>
          <p:cNvPr id="350" name="Google Shape;350;p39"/>
          <p:cNvSpPr/>
          <p:nvPr/>
        </p:nvSpPr>
        <p:spPr>
          <a:xfrm>
            <a:off x="417469" y="1576800"/>
            <a:ext cx="1371000" cy="2731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Flex Item</a:t>
            </a:r>
            <a:endParaRPr/>
          </a:p>
        </p:txBody>
      </p:sp>
      <p:sp>
        <p:nvSpPr>
          <p:cNvPr id="351" name="Google Shape;351;p39"/>
          <p:cNvSpPr/>
          <p:nvPr/>
        </p:nvSpPr>
        <p:spPr>
          <a:xfrm>
            <a:off x="1904825" y="1576800"/>
            <a:ext cx="5553000" cy="2731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Flex Item</a:t>
            </a:r>
            <a:endParaRPr/>
          </a:p>
        </p:txBody>
      </p:sp>
      <p:sp>
        <p:nvSpPr>
          <p:cNvPr id="352" name="Google Shape;352;p39"/>
          <p:cNvSpPr/>
          <p:nvPr/>
        </p:nvSpPr>
        <p:spPr>
          <a:xfrm>
            <a:off x="7568044" y="1576800"/>
            <a:ext cx="1371000" cy="2731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Flex Item</a:t>
            </a:r>
            <a:endParaRPr/>
          </a:p>
        </p:txBody>
      </p:sp>
      <p:sp>
        <p:nvSpPr>
          <p:cNvPr id="353" name="Google Shape;353;p39"/>
          <p:cNvSpPr/>
          <p:nvPr/>
        </p:nvSpPr>
        <p:spPr>
          <a:xfrm>
            <a:off x="328725" y="1411550"/>
            <a:ext cx="8534100" cy="672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rot="5400000">
            <a:off x="-1069275" y="2818550"/>
            <a:ext cx="2881200" cy="672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txBox="1"/>
          <p:nvPr>
            <p:ph type="title"/>
          </p:nvPr>
        </p:nvSpPr>
        <p:spPr>
          <a:xfrm>
            <a:off x="2061150" y="81300"/>
            <a:ext cx="6192600" cy="561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sz="1200"/>
              <a:t>Apply flexbox to get flexible layouts</a:t>
            </a:r>
            <a:endParaRPr sz="1200"/>
          </a:p>
        </p:txBody>
      </p:sp>
      <p:sp>
        <p:nvSpPr>
          <p:cNvPr id="356" name="Google Shape;356;p3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357" name="Google Shape;357;p39"/>
          <p:cNvSpPr txBox="1"/>
          <p:nvPr/>
        </p:nvSpPr>
        <p:spPr>
          <a:xfrm>
            <a:off x="4819400" y="4627975"/>
            <a:ext cx="4212900" cy="56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u="sng">
                <a:solidFill>
                  <a:schemeClr val="hlink"/>
                </a:solidFill>
                <a:latin typeface="Calibri"/>
                <a:ea typeface="Calibri"/>
                <a:cs typeface="Calibri"/>
                <a:sym typeface="Calibri"/>
                <a:hlinkClick r:id="rId3"/>
              </a:rPr>
              <a:t>https://www.w3schools.com/css/css3_flexbox.asp</a:t>
            </a:r>
            <a:endParaRPr sz="1200">
              <a:latin typeface="Calibri"/>
              <a:ea typeface="Calibri"/>
              <a:cs typeface="Calibri"/>
              <a:sym typeface="Calibri"/>
            </a:endParaRPr>
          </a:p>
          <a:p>
            <a:pPr indent="0" lvl="0" marL="0" rtl="0" algn="r">
              <a:spcBef>
                <a:spcPts val="0"/>
              </a:spcBef>
              <a:spcAft>
                <a:spcPts val="0"/>
              </a:spcAft>
              <a:buNone/>
            </a:pPr>
            <a:r>
              <a:rPr lang="en-GB" sz="1200" u="sng">
                <a:solidFill>
                  <a:schemeClr val="hlink"/>
                </a:solidFill>
                <a:latin typeface="Calibri"/>
                <a:ea typeface="Calibri"/>
                <a:cs typeface="Calibri"/>
                <a:sym typeface="Calibri"/>
                <a:hlinkClick r:id="rId4"/>
              </a:rPr>
              <a:t>https://css-tricks.com/snippets/css/a-guide-to-flexbox/</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0"/>
          <p:cNvSpPr/>
          <p:nvPr/>
        </p:nvSpPr>
        <p:spPr>
          <a:xfrm>
            <a:off x="6230050" y="1038900"/>
            <a:ext cx="1955400" cy="3711000"/>
          </a:xfrm>
          <a:prstGeom prst="rect">
            <a:avLst/>
          </a:prstGeom>
          <a:solidFill>
            <a:srgbClr val="F3F3F3"/>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0"/>
          <p:cNvSpPr txBox="1"/>
          <p:nvPr>
            <p:ph type="title"/>
          </p:nvPr>
        </p:nvSpPr>
        <p:spPr>
          <a:xfrm>
            <a:off x="6167625" y="1068375"/>
            <a:ext cx="1955400" cy="56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b="1" lang="en-GB" sz="1800"/>
              <a:t>Flexbox Container</a:t>
            </a:r>
            <a:endParaRPr b="1" sz="1800"/>
          </a:p>
        </p:txBody>
      </p:sp>
      <p:sp>
        <p:nvSpPr>
          <p:cNvPr id="364" name="Google Shape;364;p40"/>
          <p:cNvSpPr/>
          <p:nvPr/>
        </p:nvSpPr>
        <p:spPr>
          <a:xfrm>
            <a:off x="6242600" y="1728200"/>
            <a:ext cx="1371000" cy="643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Flex Item</a:t>
            </a:r>
            <a:endParaRPr/>
          </a:p>
        </p:txBody>
      </p:sp>
      <p:sp>
        <p:nvSpPr>
          <p:cNvPr id="365" name="Google Shape;365;p40"/>
          <p:cNvSpPr/>
          <p:nvPr/>
        </p:nvSpPr>
        <p:spPr>
          <a:xfrm>
            <a:off x="6167625" y="1562950"/>
            <a:ext cx="1669500" cy="67200"/>
          </a:xfrm>
          <a:prstGeom prst="rightArrow">
            <a:avLst>
              <a:gd fmla="val 10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rot="5400000">
            <a:off x="4755850" y="2969950"/>
            <a:ext cx="2881200" cy="67200"/>
          </a:xfrm>
          <a:prstGeom prst="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type="title"/>
          </p:nvPr>
        </p:nvSpPr>
        <p:spPr>
          <a:xfrm>
            <a:off x="1934025" y="1842375"/>
            <a:ext cx="2327700" cy="1327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sz="2100"/>
              <a:t>Can adapt layout to suit content</a:t>
            </a:r>
            <a:endParaRPr sz="2100"/>
          </a:p>
        </p:txBody>
      </p:sp>
      <p:sp>
        <p:nvSpPr>
          <p:cNvPr id="368" name="Google Shape;368;p40"/>
          <p:cNvSpPr/>
          <p:nvPr/>
        </p:nvSpPr>
        <p:spPr>
          <a:xfrm>
            <a:off x="6242600" y="2398500"/>
            <a:ext cx="1371000" cy="991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Flex Item</a:t>
            </a:r>
            <a:endParaRPr/>
          </a:p>
        </p:txBody>
      </p:sp>
      <p:sp>
        <p:nvSpPr>
          <p:cNvPr id="369" name="Google Shape;369;p40"/>
          <p:cNvSpPr/>
          <p:nvPr/>
        </p:nvSpPr>
        <p:spPr>
          <a:xfrm>
            <a:off x="6242600" y="3417400"/>
            <a:ext cx="1371000" cy="991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Flex Item</a:t>
            </a:r>
            <a:endParaRPr/>
          </a:p>
        </p:txBody>
      </p:sp>
      <p:sp>
        <p:nvSpPr>
          <p:cNvPr id="370" name="Google Shape;370;p4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371" name="Google Shape;371;p40"/>
          <p:cNvSpPr txBox="1"/>
          <p:nvPr/>
        </p:nvSpPr>
        <p:spPr>
          <a:xfrm>
            <a:off x="2828999" y="57007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FLEXBOX</a:t>
            </a:r>
            <a:endParaRPr sz="800">
              <a:solidFill>
                <a:srgbClr val="3B41C9"/>
              </a:solidFill>
            </a:endParaRPr>
          </a:p>
        </p:txBody>
      </p:sp>
      <p:sp>
        <p:nvSpPr>
          <p:cNvPr id="372" name="Google Shape;372;p40"/>
          <p:cNvSpPr txBox="1"/>
          <p:nvPr/>
        </p:nvSpPr>
        <p:spPr>
          <a:xfrm>
            <a:off x="4819400" y="4627975"/>
            <a:ext cx="4212900" cy="56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u="sng">
                <a:solidFill>
                  <a:schemeClr val="hlink"/>
                </a:solidFill>
                <a:latin typeface="Calibri"/>
                <a:ea typeface="Calibri"/>
                <a:cs typeface="Calibri"/>
                <a:sym typeface="Calibri"/>
                <a:hlinkClick r:id="rId3"/>
              </a:rPr>
              <a:t>https://www.w3schools.com/css/css3_flexbox.asp</a:t>
            </a:r>
            <a:endParaRPr sz="1200">
              <a:latin typeface="Calibri"/>
              <a:ea typeface="Calibri"/>
              <a:cs typeface="Calibri"/>
              <a:sym typeface="Calibri"/>
            </a:endParaRPr>
          </a:p>
          <a:p>
            <a:pPr indent="0" lvl="0" marL="0" rtl="0" algn="r">
              <a:spcBef>
                <a:spcPts val="0"/>
              </a:spcBef>
              <a:spcAft>
                <a:spcPts val="0"/>
              </a:spcAft>
              <a:buNone/>
            </a:pPr>
            <a:r>
              <a:rPr lang="en-GB" sz="1200" u="sng">
                <a:solidFill>
                  <a:schemeClr val="hlink"/>
                </a:solidFill>
                <a:latin typeface="Calibri"/>
                <a:ea typeface="Calibri"/>
                <a:cs typeface="Calibri"/>
                <a:sym typeface="Calibri"/>
                <a:hlinkClick r:id="rId4"/>
              </a:rPr>
              <a:t>https://css-tricks.com/snippets/css/a-guide-to-flexbox/</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1"/>
          <p:cNvPicPr preferRelativeResize="0"/>
          <p:nvPr/>
        </p:nvPicPr>
        <p:blipFill>
          <a:blip r:embed="rId3">
            <a:alphaModFix/>
          </a:blip>
          <a:stretch>
            <a:fillRect/>
          </a:stretch>
        </p:blipFill>
        <p:spPr>
          <a:xfrm>
            <a:off x="152400" y="983875"/>
            <a:ext cx="8839204" cy="3691026"/>
          </a:xfrm>
          <a:prstGeom prst="rect">
            <a:avLst/>
          </a:prstGeom>
          <a:noFill/>
          <a:ln>
            <a:noFill/>
          </a:ln>
        </p:spPr>
      </p:pic>
      <p:sp>
        <p:nvSpPr>
          <p:cNvPr id="378" name="Google Shape;378;p4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379" name="Google Shape;379;p41"/>
          <p:cNvSpPr txBox="1"/>
          <p:nvPr/>
        </p:nvSpPr>
        <p:spPr>
          <a:xfrm>
            <a:off x="2828999" y="57007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FLEXBOX</a:t>
            </a:r>
            <a:endParaRPr sz="800">
              <a:solidFill>
                <a:srgbClr val="3B41C9"/>
              </a:solidFill>
            </a:endParaRPr>
          </a:p>
        </p:txBody>
      </p:sp>
      <p:sp>
        <p:nvSpPr>
          <p:cNvPr id="380" name="Google Shape;380;p41"/>
          <p:cNvSpPr txBox="1"/>
          <p:nvPr/>
        </p:nvSpPr>
        <p:spPr>
          <a:xfrm>
            <a:off x="4819400" y="4627975"/>
            <a:ext cx="4212900" cy="56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u="sng">
                <a:solidFill>
                  <a:schemeClr val="hlink"/>
                </a:solidFill>
                <a:latin typeface="Calibri"/>
                <a:ea typeface="Calibri"/>
                <a:cs typeface="Calibri"/>
                <a:sym typeface="Calibri"/>
                <a:hlinkClick r:id="rId4"/>
              </a:rPr>
              <a:t>https://www.w3schools.com/css/css3_flexbox.asp</a:t>
            </a:r>
            <a:endParaRPr sz="1200">
              <a:latin typeface="Calibri"/>
              <a:ea typeface="Calibri"/>
              <a:cs typeface="Calibri"/>
              <a:sym typeface="Calibri"/>
            </a:endParaRPr>
          </a:p>
          <a:p>
            <a:pPr indent="0" lvl="0" marL="0" rtl="0" algn="r">
              <a:spcBef>
                <a:spcPts val="0"/>
              </a:spcBef>
              <a:spcAft>
                <a:spcPts val="0"/>
              </a:spcAft>
              <a:buNone/>
            </a:pPr>
            <a:r>
              <a:rPr lang="en-GB" sz="1200" u="sng">
                <a:solidFill>
                  <a:schemeClr val="hlink"/>
                </a:solidFill>
                <a:latin typeface="Calibri"/>
                <a:ea typeface="Calibri"/>
                <a:cs typeface="Calibri"/>
                <a:sym typeface="Calibri"/>
                <a:hlinkClick r:id="rId5"/>
              </a:rPr>
              <a:t>https://css-tricks.com/snippets/css/a-guide-to-flexbox/</a:t>
            </a:r>
            <a:endParaRPr sz="1200">
              <a:latin typeface="Calibri"/>
              <a:ea typeface="Calibri"/>
              <a:cs typeface="Calibri"/>
              <a:sym typeface="Calibri"/>
            </a:endParaRPr>
          </a:p>
          <a:p>
            <a:pPr indent="0" lvl="0" marL="0" rtl="0" algn="r">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Font typeface="Calibri"/>
              <a:buAutoNum type="arabicPeriod"/>
            </a:pPr>
            <a:r>
              <a:rPr lang="en-GB">
                <a:solidFill>
                  <a:schemeClr val="dk1"/>
                </a:solidFill>
                <a:latin typeface="Calibri"/>
                <a:ea typeface="Calibri"/>
                <a:cs typeface="Calibri"/>
                <a:sym typeface="Calibri"/>
              </a:rPr>
              <a:t>Look at the entire page</a:t>
            </a:r>
            <a:endParaRPr>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solidFill>
                  <a:schemeClr val="dk1"/>
                </a:solidFill>
                <a:latin typeface="Calibri"/>
                <a:ea typeface="Calibri"/>
                <a:cs typeface="Calibri"/>
                <a:sym typeface="Calibri"/>
              </a:rPr>
              <a:t>See how all main children stack</a:t>
            </a:r>
            <a:endParaRPr>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solidFill>
                  <a:schemeClr val="dk1"/>
                </a:solidFill>
                <a:latin typeface="Calibri"/>
                <a:ea typeface="Calibri"/>
                <a:cs typeface="Calibri"/>
                <a:sym typeface="Calibri"/>
              </a:rPr>
              <a:t>Start breaking down each row and column</a:t>
            </a:r>
            <a:endParaRPr>
              <a:solidFill>
                <a:schemeClr val="dk1"/>
              </a:solidFill>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solidFill>
                  <a:schemeClr val="dk1"/>
                </a:solidFill>
                <a:latin typeface="Calibri"/>
                <a:ea typeface="Calibri"/>
                <a:cs typeface="Calibri"/>
                <a:sym typeface="Calibri"/>
              </a:rPr>
              <a:t>Stop when you can’t break it down to stacks</a:t>
            </a:r>
            <a:endParaRPr>
              <a:solidFill>
                <a:schemeClr val="dk1"/>
              </a:solidFill>
              <a:latin typeface="Calibri"/>
              <a:ea typeface="Calibri"/>
              <a:cs typeface="Calibri"/>
              <a:sym typeface="Calibri"/>
            </a:endParaRPr>
          </a:p>
        </p:txBody>
      </p:sp>
      <p:sp>
        <p:nvSpPr>
          <p:cNvPr id="386" name="Google Shape;386;p4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387" name="Google Shape;387;p42"/>
          <p:cNvSpPr txBox="1"/>
          <p:nvPr/>
        </p:nvSpPr>
        <p:spPr>
          <a:xfrm>
            <a:off x="1027875" y="570075"/>
            <a:ext cx="70719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FLEXBOX: Breakdown a Design</a:t>
            </a:r>
            <a:endParaRPr sz="800">
              <a:solidFill>
                <a:srgbClr val="3B41C9"/>
              </a:solidFill>
            </a:endParaRPr>
          </a:p>
        </p:txBody>
      </p:sp>
      <p:sp>
        <p:nvSpPr>
          <p:cNvPr id="388" name="Google Shape;388;p42"/>
          <p:cNvSpPr txBox="1"/>
          <p:nvPr/>
        </p:nvSpPr>
        <p:spPr>
          <a:xfrm>
            <a:off x="4312500" y="4671125"/>
            <a:ext cx="47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https://css-tricks.com/snippets/css/a-guide-to-flexbox/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02" name="Shape 102"/>
        <p:cNvGrpSpPr/>
        <p:nvPr/>
      </p:nvGrpSpPr>
      <p:grpSpPr>
        <a:xfrm>
          <a:off x="0" y="0"/>
          <a:ext cx="0" cy="0"/>
          <a:chOff x="0" y="0"/>
          <a:chExt cx="0" cy="0"/>
        </a:xfrm>
      </p:grpSpPr>
      <p:sp>
        <p:nvSpPr>
          <p:cNvPr id="103" name="Google Shape;103;p16"/>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MEDIA QUERIES📱💻</a:t>
            </a:r>
            <a:endParaRPr sz="800">
              <a:solidFill>
                <a:schemeClr val="lt1"/>
              </a:solidFill>
            </a:endParaRPr>
          </a:p>
        </p:txBody>
      </p:sp>
      <p:pic>
        <p:nvPicPr>
          <p:cNvPr id="104" name="Google Shape;104;p16"/>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105" name="Google Shape;105;p16"/>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
        <p:nvSpPr>
          <p:cNvPr id="106" name="Google Shape;106;p1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107" name="Google Shape;107;p16"/>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3"/>
          <p:cNvPicPr preferRelativeResize="0"/>
          <p:nvPr/>
        </p:nvPicPr>
        <p:blipFill>
          <a:blip r:embed="rId3">
            <a:alphaModFix/>
          </a:blip>
          <a:stretch>
            <a:fillRect/>
          </a:stretch>
        </p:blipFill>
        <p:spPr>
          <a:xfrm>
            <a:off x="703475" y="152400"/>
            <a:ext cx="7960831" cy="4838702"/>
          </a:xfrm>
          <a:prstGeom prst="rect">
            <a:avLst/>
          </a:prstGeom>
          <a:noFill/>
          <a:ln>
            <a:noFill/>
          </a:ln>
        </p:spPr>
      </p:pic>
      <p:sp>
        <p:nvSpPr>
          <p:cNvPr id="394" name="Google Shape;394;p4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4"/>
          <p:cNvPicPr preferRelativeResize="0"/>
          <p:nvPr/>
        </p:nvPicPr>
        <p:blipFill>
          <a:blip r:embed="rId3">
            <a:alphaModFix/>
          </a:blip>
          <a:stretch>
            <a:fillRect/>
          </a:stretch>
        </p:blipFill>
        <p:spPr>
          <a:xfrm>
            <a:off x="703488" y="152400"/>
            <a:ext cx="7960831" cy="4838702"/>
          </a:xfrm>
          <a:prstGeom prst="rect">
            <a:avLst/>
          </a:prstGeom>
          <a:noFill/>
          <a:ln>
            <a:noFill/>
          </a:ln>
        </p:spPr>
      </p:pic>
      <p:sp>
        <p:nvSpPr>
          <p:cNvPr id="400" name="Google Shape;400;p44"/>
          <p:cNvSpPr/>
          <p:nvPr/>
        </p:nvSpPr>
        <p:spPr>
          <a:xfrm>
            <a:off x="860475" y="686425"/>
            <a:ext cx="7536000" cy="157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a:off x="860475" y="2348788"/>
            <a:ext cx="7536000" cy="86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a:off x="860475" y="3294625"/>
            <a:ext cx="7536000" cy="152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5"/>
          <p:cNvPicPr preferRelativeResize="0"/>
          <p:nvPr/>
        </p:nvPicPr>
        <p:blipFill>
          <a:blip r:embed="rId3">
            <a:alphaModFix/>
          </a:blip>
          <a:stretch>
            <a:fillRect/>
          </a:stretch>
        </p:blipFill>
        <p:spPr>
          <a:xfrm>
            <a:off x="703488" y="152400"/>
            <a:ext cx="7960831" cy="4838702"/>
          </a:xfrm>
          <a:prstGeom prst="rect">
            <a:avLst/>
          </a:prstGeom>
          <a:noFill/>
          <a:ln>
            <a:noFill/>
          </a:ln>
        </p:spPr>
      </p:pic>
      <p:sp>
        <p:nvSpPr>
          <p:cNvPr id="409" name="Google Shape;409;p45"/>
          <p:cNvSpPr/>
          <p:nvPr/>
        </p:nvSpPr>
        <p:spPr>
          <a:xfrm>
            <a:off x="860475" y="686425"/>
            <a:ext cx="7536000" cy="1575900"/>
          </a:xfrm>
          <a:prstGeom prst="rect">
            <a:avLst/>
          </a:prstGeom>
          <a:noFill/>
          <a:ln cap="flat" cmpd="sng" w="38100">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5"/>
          <p:cNvSpPr/>
          <p:nvPr/>
        </p:nvSpPr>
        <p:spPr>
          <a:xfrm>
            <a:off x="860475" y="2348788"/>
            <a:ext cx="7536000" cy="86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5"/>
          <p:cNvSpPr/>
          <p:nvPr/>
        </p:nvSpPr>
        <p:spPr>
          <a:xfrm>
            <a:off x="860475" y="3294625"/>
            <a:ext cx="7536000" cy="152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5"/>
          <p:cNvSpPr/>
          <p:nvPr/>
        </p:nvSpPr>
        <p:spPr>
          <a:xfrm>
            <a:off x="915916" y="696775"/>
            <a:ext cx="1820100" cy="1575900"/>
          </a:xfrm>
          <a:prstGeom prst="rect">
            <a:avLst/>
          </a:prstGeom>
          <a:noFill/>
          <a:ln cap="flat" cmpd="sng" w="19050">
            <a:solidFill>
              <a:srgbClr val="269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5"/>
          <p:cNvSpPr/>
          <p:nvPr/>
        </p:nvSpPr>
        <p:spPr>
          <a:xfrm>
            <a:off x="2751919" y="696775"/>
            <a:ext cx="5514300" cy="1575900"/>
          </a:xfrm>
          <a:prstGeom prst="rect">
            <a:avLst/>
          </a:prstGeom>
          <a:noFill/>
          <a:ln cap="flat" cmpd="sng" w="19050">
            <a:solidFill>
              <a:srgbClr val="269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6"/>
          <p:cNvPicPr preferRelativeResize="0"/>
          <p:nvPr/>
        </p:nvPicPr>
        <p:blipFill>
          <a:blip r:embed="rId3">
            <a:alphaModFix/>
          </a:blip>
          <a:stretch>
            <a:fillRect/>
          </a:stretch>
        </p:blipFill>
        <p:spPr>
          <a:xfrm>
            <a:off x="703488" y="152400"/>
            <a:ext cx="7960831" cy="4838702"/>
          </a:xfrm>
          <a:prstGeom prst="rect">
            <a:avLst/>
          </a:prstGeom>
          <a:noFill/>
          <a:ln>
            <a:noFill/>
          </a:ln>
        </p:spPr>
      </p:pic>
      <p:sp>
        <p:nvSpPr>
          <p:cNvPr id="420" name="Google Shape;420;p46"/>
          <p:cNvSpPr/>
          <p:nvPr/>
        </p:nvSpPr>
        <p:spPr>
          <a:xfrm>
            <a:off x="918500" y="3253650"/>
            <a:ext cx="2291400" cy="102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6"/>
          <p:cNvSpPr/>
          <p:nvPr/>
        </p:nvSpPr>
        <p:spPr>
          <a:xfrm>
            <a:off x="3333225" y="3274125"/>
            <a:ext cx="2291400" cy="152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6"/>
          <p:cNvSpPr/>
          <p:nvPr/>
        </p:nvSpPr>
        <p:spPr>
          <a:xfrm>
            <a:off x="5912350" y="3253650"/>
            <a:ext cx="2291400" cy="152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6"/>
          <p:cNvSpPr/>
          <p:nvPr/>
        </p:nvSpPr>
        <p:spPr>
          <a:xfrm>
            <a:off x="918500" y="4321700"/>
            <a:ext cx="2291400" cy="20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6"/>
          <p:cNvSpPr/>
          <p:nvPr/>
        </p:nvSpPr>
        <p:spPr>
          <a:xfrm>
            <a:off x="877550" y="4530800"/>
            <a:ext cx="2291400" cy="209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47"/>
          <p:cNvPicPr preferRelativeResize="0"/>
          <p:nvPr/>
        </p:nvPicPr>
        <p:blipFill>
          <a:blip r:embed="rId3">
            <a:alphaModFix/>
          </a:blip>
          <a:stretch>
            <a:fillRect/>
          </a:stretch>
        </p:blipFill>
        <p:spPr>
          <a:xfrm>
            <a:off x="4813772" y="1145676"/>
            <a:ext cx="4094052" cy="2506676"/>
          </a:xfrm>
          <a:prstGeom prst="rect">
            <a:avLst/>
          </a:prstGeom>
          <a:noFill/>
          <a:ln>
            <a:noFill/>
          </a:ln>
        </p:spPr>
      </p:pic>
      <p:sp>
        <p:nvSpPr>
          <p:cNvPr id="431" name="Google Shape;431;p47"/>
          <p:cNvSpPr/>
          <p:nvPr/>
        </p:nvSpPr>
        <p:spPr>
          <a:xfrm>
            <a:off x="0" y="0"/>
            <a:ext cx="4572000" cy="5143500"/>
          </a:xfrm>
          <a:prstGeom prst="rect">
            <a:avLst/>
          </a:prstGeom>
          <a:solidFill>
            <a:srgbClr val="E21B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2" name="Google Shape;432;p47"/>
          <p:cNvSpPr txBox="1"/>
          <p:nvPr/>
        </p:nvSpPr>
        <p:spPr>
          <a:xfrm>
            <a:off x="271350" y="661175"/>
            <a:ext cx="39648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rgbClr val="FFFFFF"/>
                </a:solidFill>
                <a:latin typeface="Montserrat"/>
                <a:ea typeface="Montserrat"/>
                <a:cs typeface="Montserrat"/>
                <a:sym typeface="Montserrat"/>
              </a:rPr>
              <a:t>Flexbox Froggy</a:t>
            </a:r>
            <a:endParaRPr sz="500">
              <a:latin typeface="Montserrat"/>
              <a:ea typeface="Montserrat"/>
              <a:cs typeface="Montserrat"/>
              <a:sym typeface="Montserrat"/>
            </a:endParaRPr>
          </a:p>
        </p:txBody>
      </p:sp>
      <p:sp>
        <p:nvSpPr>
          <p:cNvPr id="433" name="Google Shape;433;p47"/>
          <p:cNvSpPr txBox="1"/>
          <p:nvPr/>
        </p:nvSpPr>
        <p:spPr>
          <a:xfrm>
            <a:off x="303600" y="1205525"/>
            <a:ext cx="39648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FFFFFF"/>
              </a:buClr>
              <a:buSzPts val="1700"/>
              <a:buChar char="●"/>
            </a:pPr>
            <a:r>
              <a:rPr lang="en-GB" sz="1700">
                <a:solidFill>
                  <a:srgbClr val="FFFFFF"/>
                </a:solidFill>
                <a:latin typeface="Calibri"/>
                <a:ea typeface="Calibri"/>
                <a:cs typeface="Calibri"/>
                <a:sym typeface="Calibri"/>
              </a:rPr>
              <a:t>Expand on your Flex knowledge and learn more through a game!</a:t>
            </a:r>
            <a:endParaRPr>
              <a:solidFill>
                <a:srgbClr val="FFFFFF"/>
              </a:solidFill>
              <a:latin typeface="Calibri"/>
              <a:ea typeface="Calibri"/>
              <a:cs typeface="Calibri"/>
              <a:sym typeface="Calibri"/>
            </a:endParaRPr>
          </a:p>
        </p:txBody>
      </p:sp>
      <p:sp>
        <p:nvSpPr>
          <p:cNvPr id="434" name="Google Shape;434;p47"/>
          <p:cNvSpPr txBox="1"/>
          <p:nvPr/>
        </p:nvSpPr>
        <p:spPr>
          <a:xfrm>
            <a:off x="271350" y="411725"/>
            <a:ext cx="978900" cy="31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E21B70"/>
                </a:solidFill>
                <a:highlight>
                  <a:srgbClr val="FFFF00"/>
                </a:highlight>
                <a:latin typeface="Lato"/>
                <a:ea typeface="Lato"/>
                <a:cs typeface="Lato"/>
                <a:sym typeface="Lato"/>
              </a:rPr>
              <a:t>#EXERCISE</a:t>
            </a:r>
            <a:endParaRPr sz="100">
              <a:solidFill>
                <a:srgbClr val="E21B70"/>
              </a:solidFill>
              <a:highlight>
                <a:srgbClr val="FFFF00"/>
              </a:highlight>
            </a:endParaRPr>
          </a:p>
        </p:txBody>
      </p:sp>
      <p:sp>
        <p:nvSpPr>
          <p:cNvPr id="435" name="Google Shape;435;p47"/>
          <p:cNvSpPr/>
          <p:nvPr/>
        </p:nvSpPr>
        <p:spPr>
          <a:xfrm>
            <a:off x="2951025" y="46025"/>
            <a:ext cx="1524000" cy="365700"/>
          </a:xfrm>
          <a:prstGeom prst="roundRect">
            <a:avLst>
              <a:gd fmla="val 16667"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36" name="Google Shape;436;p47"/>
          <p:cNvSpPr txBox="1"/>
          <p:nvPr/>
        </p:nvSpPr>
        <p:spPr>
          <a:xfrm>
            <a:off x="3363675" y="65975"/>
            <a:ext cx="1015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3160AB"/>
                </a:solidFill>
                <a:latin typeface="Calibri"/>
                <a:ea typeface="Calibri"/>
                <a:cs typeface="Calibri"/>
                <a:sym typeface="Calibri"/>
              </a:rPr>
              <a:t>30 mins</a:t>
            </a:r>
            <a:endParaRPr sz="1100"/>
          </a:p>
        </p:txBody>
      </p:sp>
      <p:pic>
        <p:nvPicPr>
          <p:cNvPr id="437" name="Google Shape;437;p47"/>
          <p:cNvPicPr preferRelativeResize="0"/>
          <p:nvPr/>
        </p:nvPicPr>
        <p:blipFill rotWithShape="1">
          <a:blip r:embed="rId4">
            <a:alphaModFix/>
          </a:blip>
          <a:srcRect b="0" l="0" r="0" t="0"/>
          <a:stretch/>
        </p:blipFill>
        <p:spPr>
          <a:xfrm>
            <a:off x="3096248" y="143729"/>
            <a:ext cx="163250" cy="170300"/>
          </a:xfrm>
          <a:prstGeom prst="rect">
            <a:avLst/>
          </a:prstGeom>
          <a:noFill/>
          <a:ln>
            <a:noFill/>
          </a:ln>
        </p:spPr>
      </p:pic>
      <p:sp>
        <p:nvSpPr>
          <p:cNvPr id="438" name="Google Shape;438;p47">
            <a:hlinkClick r:id="rId5"/>
          </p:cNvPr>
          <p:cNvSpPr/>
          <p:nvPr/>
        </p:nvSpPr>
        <p:spPr>
          <a:xfrm>
            <a:off x="464125" y="3319225"/>
            <a:ext cx="1779600" cy="622200"/>
          </a:xfrm>
          <a:prstGeom prst="roundRect">
            <a:avLst>
              <a:gd fmla="val 16667"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a:solidFill>
                  <a:srgbClr val="FFFFFF"/>
                </a:solidFill>
                <a:latin typeface="Calibri"/>
                <a:ea typeface="Calibri"/>
                <a:cs typeface="Calibri"/>
                <a:sym typeface="Calibri"/>
              </a:rPr>
              <a:t>V</a:t>
            </a:r>
            <a:endParaRPr sz="1400">
              <a:solidFill>
                <a:srgbClr val="FFFFFF"/>
              </a:solidFill>
              <a:latin typeface="Calibri"/>
              <a:ea typeface="Calibri"/>
              <a:cs typeface="Calibri"/>
              <a:sym typeface="Calibri"/>
            </a:endParaRPr>
          </a:p>
        </p:txBody>
      </p:sp>
      <p:sp>
        <p:nvSpPr>
          <p:cNvPr id="439" name="Google Shape;439;p47"/>
          <p:cNvSpPr txBox="1"/>
          <p:nvPr/>
        </p:nvSpPr>
        <p:spPr>
          <a:xfrm>
            <a:off x="464125" y="3595175"/>
            <a:ext cx="17796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50" u="sng">
                <a:solidFill>
                  <a:schemeClr val="hlink"/>
                </a:solidFill>
                <a:highlight>
                  <a:srgbClr val="FFFFFF"/>
                </a:highlight>
                <a:latin typeface="Calibri"/>
                <a:ea typeface="Calibri"/>
                <a:cs typeface="Calibri"/>
                <a:sym typeface="Calibri"/>
                <a:hlinkClick r:id="rId6"/>
              </a:rPr>
              <a:t>https://flexboxfroggy.com/</a:t>
            </a:r>
            <a:endParaRPr sz="1000">
              <a:highlight>
                <a:srgbClr val="FFFFFF"/>
              </a:highlight>
              <a:latin typeface="Calibri"/>
              <a:ea typeface="Calibri"/>
              <a:cs typeface="Calibri"/>
              <a:sym typeface="Calibri"/>
            </a:endParaRPr>
          </a:p>
        </p:txBody>
      </p:sp>
      <p:sp>
        <p:nvSpPr>
          <p:cNvPr id="440" name="Google Shape;440;p47"/>
          <p:cNvSpPr txBox="1"/>
          <p:nvPr/>
        </p:nvSpPr>
        <p:spPr>
          <a:xfrm>
            <a:off x="701263" y="3402575"/>
            <a:ext cx="1367700" cy="266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200">
                <a:solidFill>
                  <a:srgbClr val="E21B70"/>
                </a:solidFill>
                <a:latin typeface="Lato"/>
                <a:ea typeface="Lato"/>
                <a:cs typeface="Lato"/>
                <a:sym typeface="Lato"/>
              </a:rPr>
              <a:t>LET’S DISCUSS</a:t>
            </a:r>
            <a:endParaRPr sz="100">
              <a:solidFill>
                <a:srgbClr val="E21B70"/>
              </a:solidFill>
            </a:endParaRPr>
          </a:p>
        </p:txBody>
      </p:sp>
      <p:pic>
        <p:nvPicPr>
          <p:cNvPr id="441" name="Google Shape;441;p47"/>
          <p:cNvPicPr preferRelativeResize="0"/>
          <p:nvPr/>
        </p:nvPicPr>
        <p:blipFill>
          <a:blip r:embed="rId7">
            <a:alphaModFix/>
          </a:blip>
          <a:stretch>
            <a:fillRect/>
          </a:stretch>
        </p:blipFill>
        <p:spPr>
          <a:xfrm>
            <a:off x="638888" y="3450775"/>
            <a:ext cx="170300" cy="170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447" name="Google Shape;447;p48"/>
          <p:cNvSpPr txBox="1"/>
          <p:nvPr/>
        </p:nvSpPr>
        <p:spPr>
          <a:xfrm>
            <a:off x="543800" y="570075"/>
            <a:ext cx="8016000" cy="338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200">
                <a:solidFill>
                  <a:srgbClr val="3B41C9"/>
                </a:solidFill>
                <a:latin typeface="Montserrat"/>
                <a:ea typeface="Montserrat"/>
                <a:cs typeface="Montserrat"/>
                <a:sym typeface="Montserrat"/>
              </a:rPr>
              <a:t>Case study : Product page with Flexbox &amp; @media </a:t>
            </a:r>
            <a:endParaRPr sz="400">
              <a:solidFill>
                <a:srgbClr val="3B41C9"/>
              </a:solidFill>
            </a:endParaRPr>
          </a:p>
        </p:txBody>
      </p:sp>
      <p:sp>
        <p:nvSpPr>
          <p:cNvPr id="448" name="Google Shape;448;p48"/>
          <p:cNvSpPr txBox="1"/>
          <p:nvPr/>
        </p:nvSpPr>
        <p:spPr>
          <a:xfrm>
            <a:off x="3423975" y="4671125"/>
            <a:ext cx="562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https://css-tricks.com/designing-a-product-page-layout-with-flexbox/</a:t>
            </a:r>
            <a:endParaRPr/>
          </a:p>
        </p:txBody>
      </p:sp>
      <p:pic>
        <p:nvPicPr>
          <p:cNvPr id="449" name="Google Shape;449;p48"/>
          <p:cNvPicPr preferRelativeResize="0"/>
          <p:nvPr/>
        </p:nvPicPr>
        <p:blipFill>
          <a:blip r:embed="rId4">
            <a:alphaModFix/>
          </a:blip>
          <a:stretch>
            <a:fillRect/>
          </a:stretch>
        </p:blipFill>
        <p:spPr>
          <a:xfrm>
            <a:off x="1828800" y="1061175"/>
            <a:ext cx="5241836" cy="3457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9"/>
          <p:cNvSpPr txBox="1"/>
          <p:nvPr/>
        </p:nvSpPr>
        <p:spPr>
          <a:xfrm>
            <a:off x="410025" y="747525"/>
            <a:ext cx="3849600" cy="150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lang="en-GB" sz="1800">
                <a:solidFill>
                  <a:schemeClr val="dk1"/>
                </a:solidFill>
                <a:latin typeface="Proxima Nova"/>
                <a:ea typeface="Proxima Nova"/>
                <a:cs typeface="Proxima Nova"/>
                <a:sym typeface="Proxima Nova"/>
              </a:rPr>
              <a:t>Power Up your Simple Recipe :P</a:t>
            </a:r>
            <a:endParaRPr sz="18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GB" sz="1800">
                <a:solidFill>
                  <a:schemeClr val="dk1"/>
                </a:solidFill>
                <a:highlight>
                  <a:srgbClr val="FFFF00"/>
                </a:highlight>
                <a:latin typeface="Proxima Nova"/>
                <a:ea typeface="Proxima Nova"/>
                <a:cs typeface="Proxima Nova"/>
                <a:sym typeface="Proxima Nova"/>
              </a:rPr>
              <a:t>See repl.it Project : </a:t>
            </a:r>
            <a:endParaRPr b="1" sz="1800">
              <a:solidFill>
                <a:schemeClr val="dk1"/>
              </a:solidFill>
              <a:highlight>
                <a:srgbClr val="FFFF00"/>
              </a:highlight>
              <a:latin typeface="Proxima Nova"/>
              <a:ea typeface="Proxima Nova"/>
              <a:cs typeface="Proxima Nova"/>
              <a:sym typeface="Proxima Nova"/>
            </a:endParaRPr>
          </a:p>
          <a:p>
            <a:pPr indent="0" lvl="0" marL="0" rtl="0" algn="l">
              <a:lnSpc>
                <a:spcPct val="115000"/>
              </a:lnSpc>
              <a:spcBef>
                <a:spcPts val="1600"/>
              </a:spcBef>
              <a:spcAft>
                <a:spcPts val="1600"/>
              </a:spcAft>
              <a:buNone/>
            </a:pPr>
            <a:r>
              <a:rPr b="1" lang="en-GB" sz="1800">
                <a:solidFill>
                  <a:schemeClr val="dk1"/>
                </a:solidFill>
                <a:highlight>
                  <a:srgbClr val="FFFF00"/>
                </a:highlight>
                <a:latin typeface="Proxima Nova"/>
                <a:ea typeface="Proxima Nova"/>
                <a:cs typeface="Proxima Nova"/>
                <a:sym typeface="Proxima Nova"/>
              </a:rPr>
              <a:t>03 Simple Recipe with Flex</a:t>
            </a:r>
            <a:endParaRPr b="1" sz="1800">
              <a:solidFill>
                <a:schemeClr val="dk1"/>
              </a:solidFill>
              <a:highlight>
                <a:srgbClr val="FFFF00"/>
              </a:highlight>
              <a:latin typeface="Proxima Nova"/>
              <a:ea typeface="Proxima Nova"/>
              <a:cs typeface="Proxima Nova"/>
              <a:sym typeface="Proxima Nova"/>
            </a:endParaRPr>
          </a:p>
        </p:txBody>
      </p:sp>
      <p:sp>
        <p:nvSpPr>
          <p:cNvPr id="455" name="Google Shape;455;p49"/>
          <p:cNvSpPr/>
          <p:nvPr/>
        </p:nvSpPr>
        <p:spPr>
          <a:xfrm>
            <a:off x="0" y="0"/>
            <a:ext cx="9144000" cy="574200"/>
          </a:xfrm>
          <a:prstGeom prst="rect">
            <a:avLst/>
          </a:prstGeom>
          <a:solidFill>
            <a:srgbClr val="E21B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6" name="Google Shape;456;p49"/>
          <p:cNvSpPr/>
          <p:nvPr/>
        </p:nvSpPr>
        <p:spPr>
          <a:xfrm>
            <a:off x="7939974" y="104250"/>
            <a:ext cx="1107000" cy="365700"/>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7" name="Google Shape;457;p49"/>
          <p:cNvSpPr txBox="1"/>
          <p:nvPr/>
        </p:nvSpPr>
        <p:spPr>
          <a:xfrm>
            <a:off x="8228475" y="124200"/>
            <a:ext cx="722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3160AB"/>
                </a:solidFill>
                <a:latin typeface="Calibri"/>
                <a:ea typeface="Calibri"/>
                <a:cs typeface="Calibri"/>
                <a:sym typeface="Calibri"/>
              </a:rPr>
              <a:t>30mins</a:t>
            </a:r>
            <a:endParaRPr sz="1100"/>
          </a:p>
        </p:txBody>
      </p:sp>
      <p:pic>
        <p:nvPicPr>
          <p:cNvPr id="458" name="Google Shape;458;p49"/>
          <p:cNvPicPr preferRelativeResize="0"/>
          <p:nvPr/>
        </p:nvPicPr>
        <p:blipFill rotWithShape="1">
          <a:blip r:embed="rId3">
            <a:alphaModFix/>
          </a:blip>
          <a:srcRect b="0" l="0" r="0" t="0"/>
          <a:stretch/>
        </p:blipFill>
        <p:spPr>
          <a:xfrm>
            <a:off x="8031923" y="201954"/>
            <a:ext cx="163250" cy="170300"/>
          </a:xfrm>
          <a:prstGeom prst="rect">
            <a:avLst/>
          </a:prstGeom>
          <a:noFill/>
          <a:ln>
            <a:noFill/>
          </a:ln>
        </p:spPr>
      </p:pic>
      <p:sp>
        <p:nvSpPr>
          <p:cNvPr id="459" name="Google Shape;459;p49"/>
          <p:cNvSpPr txBox="1"/>
          <p:nvPr/>
        </p:nvSpPr>
        <p:spPr>
          <a:xfrm>
            <a:off x="312027" y="67789"/>
            <a:ext cx="18603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lt1"/>
                </a:solidFill>
                <a:latin typeface="Lato"/>
                <a:ea typeface="Lato"/>
                <a:cs typeface="Lato"/>
                <a:sym typeface="Lato"/>
              </a:rPr>
              <a:t>Let’s Code </a:t>
            </a:r>
            <a:endParaRPr sz="2400" strike="sngStrike">
              <a:solidFill>
                <a:schemeClr val="lt1"/>
              </a:solidFill>
              <a:latin typeface="Lato"/>
              <a:ea typeface="Lato"/>
              <a:cs typeface="Lato"/>
              <a:sym typeface="Lato"/>
            </a:endParaRPr>
          </a:p>
        </p:txBody>
      </p:sp>
      <p:sp>
        <p:nvSpPr>
          <p:cNvPr id="460" name="Google Shape;460;p49"/>
          <p:cNvSpPr txBox="1"/>
          <p:nvPr/>
        </p:nvSpPr>
        <p:spPr>
          <a:xfrm>
            <a:off x="1890375" y="130200"/>
            <a:ext cx="978900" cy="31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E21B70"/>
                </a:solidFill>
                <a:highlight>
                  <a:srgbClr val="FFFF00"/>
                </a:highlight>
                <a:latin typeface="Lato"/>
                <a:ea typeface="Lato"/>
                <a:cs typeface="Lato"/>
                <a:sym typeface="Lato"/>
              </a:rPr>
              <a:t>#EXERCISE</a:t>
            </a:r>
            <a:endParaRPr sz="100">
              <a:solidFill>
                <a:srgbClr val="E21B70"/>
              </a:solidFill>
              <a:highlight>
                <a:srgbClr val="FFFF00"/>
              </a:highlight>
            </a:endParaRPr>
          </a:p>
        </p:txBody>
      </p:sp>
      <p:sp>
        <p:nvSpPr>
          <p:cNvPr id="461" name="Google Shape;461;p4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462" name="Google Shape;462;p49"/>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7"/>
          <p:cNvPicPr preferRelativeResize="0"/>
          <p:nvPr/>
        </p:nvPicPr>
        <p:blipFill>
          <a:blip r:embed="rId3">
            <a:alphaModFix/>
          </a:blip>
          <a:stretch>
            <a:fillRect/>
          </a:stretch>
        </p:blipFill>
        <p:spPr>
          <a:xfrm>
            <a:off x="177100" y="357975"/>
            <a:ext cx="4762500" cy="4314825"/>
          </a:xfrm>
          <a:prstGeom prst="rect">
            <a:avLst/>
          </a:prstGeom>
          <a:noFill/>
          <a:ln>
            <a:noFill/>
          </a:ln>
        </p:spPr>
      </p:pic>
      <p:sp>
        <p:nvSpPr>
          <p:cNvPr id="113" name="Google Shape;113;p17"/>
          <p:cNvSpPr txBox="1"/>
          <p:nvPr/>
        </p:nvSpPr>
        <p:spPr>
          <a:xfrm>
            <a:off x="5108450" y="23104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chemeClr val="dk1"/>
                </a:solidFill>
                <a:latin typeface="Calibri"/>
                <a:ea typeface="Calibri"/>
                <a:cs typeface="Calibri"/>
                <a:sym typeface="Calibri"/>
              </a:rPr>
              <a:t>Testing across 27 devices</a:t>
            </a:r>
            <a:endParaRPr i="1" sz="1200"/>
          </a:p>
        </p:txBody>
      </p:sp>
      <p:pic>
        <p:nvPicPr>
          <p:cNvPr id="114" name="Google Shape;114;p17"/>
          <p:cNvPicPr preferRelativeResize="0"/>
          <p:nvPr/>
        </p:nvPicPr>
        <p:blipFill>
          <a:blip r:embed="rId4">
            <a:alphaModFix/>
          </a:blip>
          <a:stretch>
            <a:fillRect/>
          </a:stretch>
        </p:blipFill>
        <p:spPr>
          <a:xfrm>
            <a:off x="5108450" y="412750"/>
            <a:ext cx="3377352" cy="1897650"/>
          </a:xfrm>
          <a:prstGeom prst="rect">
            <a:avLst/>
          </a:prstGeom>
          <a:noFill/>
          <a:ln>
            <a:noFill/>
          </a:ln>
        </p:spPr>
      </p:pic>
      <p:pic>
        <p:nvPicPr>
          <p:cNvPr id="115" name="Google Shape;115;p17"/>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nvSpPr>
        <p:spPr>
          <a:xfrm>
            <a:off x="185150" y="641491"/>
            <a:ext cx="3835500" cy="54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000">
                <a:solidFill>
                  <a:srgbClr val="F13B49"/>
                </a:solidFill>
                <a:latin typeface="Lato"/>
                <a:ea typeface="Lato"/>
                <a:cs typeface="Lato"/>
                <a:sym typeface="Lato"/>
              </a:rPr>
              <a:t>Mobile First Design</a:t>
            </a:r>
            <a:endParaRPr sz="1100"/>
          </a:p>
          <a:p>
            <a:pPr indent="0" lvl="0" marL="0" marR="0" rtl="0" algn="l">
              <a:spcBef>
                <a:spcPts val="0"/>
              </a:spcBef>
              <a:spcAft>
                <a:spcPts val="0"/>
              </a:spcAft>
              <a:buNone/>
            </a:pPr>
            <a:r>
              <a:t/>
            </a:r>
            <a:endParaRPr sz="1100"/>
          </a:p>
        </p:txBody>
      </p:sp>
      <p:pic>
        <p:nvPicPr>
          <p:cNvPr id="121" name="Google Shape;121;p18"/>
          <p:cNvPicPr preferRelativeResize="0"/>
          <p:nvPr/>
        </p:nvPicPr>
        <p:blipFill>
          <a:blip r:embed="rId3">
            <a:alphaModFix/>
          </a:blip>
          <a:stretch>
            <a:fillRect/>
          </a:stretch>
        </p:blipFill>
        <p:spPr>
          <a:xfrm>
            <a:off x="3780274" y="1247199"/>
            <a:ext cx="5257374" cy="2016525"/>
          </a:xfrm>
          <a:prstGeom prst="rect">
            <a:avLst/>
          </a:prstGeom>
          <a:noFill/>
          <a:ln>
            <a:noFill/>
          </a:ln>
        </p:spPr>
      </p:pic>
      <p:sp>
        <p:nvSpPr>
          <p:cNvPr id="122" name="Google Shape;122;p18"/>
          <p:cNvSpPr txBox="1"/>
          <p:nvPr/>
        </p:nvSpPr>
        <p:spPr>
          <a:xfrm>
            <a:off x="224000" y="1186000"/>
            <a:ext cx="3757800" cy="3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Calibri"/>
                <a:ea typeface="Calibri"/>
                <a:cs typeface="Calibri"/>
                <a:sym typeface="Calibri"/>
              </a:rPr>
              <a:t>Media Query</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Used to modify the CSS of a site depending on qualities such as viewport size or device type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GB">
                <a:solidFill>
                  <a:schemeClr val="dk1"/>
                </a:solidFill>
                <a:latin typeface="Calibri"/>
                <a:ea typeface="Calibri"/>
                <a:cs typeface="Calibri"/>
                <a:sym typeface="Calibri"/>
              </a:rPr>
              <a:t>@media </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Applies one or more CSS properties based on the result of a media query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GB">
                <a:solidFill>
                  <a:schemeClr val="dk1"/>
                </a:solidFill>
                <a:latin typeface="Calibri"/>
                <a:ea typeface="Calibri"/>
                <a:cs typeface="Calibri"/>
                <a:sym typeface="Calibri"/>
              </a:rPr>
              <a:t>Min-width</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If the minimum width of the viewport is at least the specific width or wider, then the media query is true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GB">
                <a:solidFill>
                  <a:schemeClr val="dk1"/>
                </a:solidFill>
                <a:latin typeface="Calibri"/>
                <a:ea typeface="Calibri"/>
                <a:cs typeface="Calibri"/>
                <a:sym typeface="Calibri"/>
              </a:rPr>
              <a:t>Max-width</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If the maximum width of the viewport is at no more than the specified width, or it’s narrower then the media query is true</a:t>
            </a:r>
            <a:endParaRPr>
              <a:solidFill>
                <a:schemeClr val="dk1"/>
              </a:solidFill>
              <a:latin typeface="Calibri"/>
              <a:ea typeface="Calibri"/>
              <a:cs typeface="Calibri"/>
              <a:sym typeface="Calibri"/>
            </a:endParaRPr>
          </a:p>
        </p:txBody>
      </p:sp>
      <p:sp>
        <p:nvSpPr>
          <p:cNvPr id="123" name="Google Shape;123;p1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24" name="Google Shape;124;p18"/>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8" name="Shape 128"/>
        <p:cNvGrpSpPr/>
        <p:nvPr/>
      </p:nvGrpSpPr>
      <p:grpSpPr>
        <a:xfrm>
          <a:off x="0" y="0"/>
          <a:ext cx="0" cy="0"/>
          <a:chOff x="0" y="0"/>
          <a:chExt cx="0" cy="0"/>
        </a:xfrm>
      </p:grpSpPr>
      <p:sp>
        <p:nvSpPr>
          <p:cNvPr id="129" name="Google Shape;129;p19"/>
          <p:cNvSpPr txBox="1"/>
          <p:nvPr/>
        </p:nvSpPr>
        <p:spPr>
          <a:xfrm>
            <a:off x="812125" y="1382550"/>
            <a:ext cx="6854700" cy="295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2400">
                <a:solidFill>
                  <a:srgbClr val="C586C0"/>
                </a:solidFill>
                <a:latin typeface="Source Code Pro"/>
                <a:ea typeface="Source Code Pro"/>
                <a:cs typeface="Source Code Pro"/>
                <a:sym typeface="Source Code Pro"/>
              </a:rPr>
              <a:t>@media screen and</a:t>
            </a:r>
            <a:r>
              <a:rPr lang="en-GB" sz="2400">
                <a:solidFill>
                  <a:srgbClr val="D4D4D4"/>
                </a:solidFill>
                <a:latin typeface="Source Code Pro"/>
                <a:ea typeface="Source Code Pro"/>
                <a:cs typeface="Source Code Pro"/>
                <a:sym typeface="Source Code Pro"/>
              </a:rPr>
              <a:t> (</a:t>
            </a:r>
            <a:r>
              <a:rPr lang="en-GB" sz="2400">
                <a:solidFill>
                  <a:srgbClr val="9CDCFE"/>
                </a:solidFill>
                <a:latin typeface="Source Code Pro"/>
                <a:ea typeface="Source Code Pro"/>
                <a:cs typeface="Source Code Pro"/>
                <a:sym typeface="Source Code Pro"/>
              </a:rPr>
              <a:t>min-width</a:t>
            </a:r>
            <a:r>
              <a:rPr lang="en-GB" sz="2400">
                <a:solidFill>
                  <a:srgbClr val="D4D4D4"/>
                </a:solidFill>
                <a:latin typeface="Source Code Pro"/>
                <a:ea typeface="Source Code Pro"/>
                <a:cs typeface="Source Code Pro"/>
                <a:sym typeface="Source Code Pro"/>
              </a:rPr>
              <a:t>: </a:t>
            </a:r>
            <a:r>
              <a:rPr lang="en-GB" sz="2400">
                <a:solidFill>
                  <a:srgbClr val="B5CEA8"/>
                </a:solidFill>
                <a:latin typeface="Source Code Pro"/>
                <a:ea typeface="Source Code Pro"/>
                <a:cs typeface="Source Code Pro"/>
                <a:sym typeface="Source Code Pro"/>
              </a:rPr>
              <a:t>576px</a:t>
            </a:r>
            <a:r>
              <a:rPr lang="en-GB" sz="2400">
                <a:solidFill>
                  <a:srgbClr val="D4D4D4"/>
                </a:solidFill>
                <a:latin typeface="Source Code Pro"/>
                <a:ea typeface="Source Code Pro"/>
                <a:cs typeface="Source Code Pro"/>
                <a:sym typeface="Source Code Pro"/>
              </a:rPr>
              <a:t>) { </a:t>
            </a:r>
            <a:endParaRPr sz="24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GB" sz="2400">
                <a:solidFill>
                  <a:srgbClr val="B9F163"/>
                </a:solidFill>
                <a:latin typeface="Source Code Pro"/>
                <a:ea typeface="Source Code Pro"/>
                <a:cs typeface="Source Code Pro"/>
                <a:sym typeface="Source Code Pro"/>
              </a:rPr>
              <a:t>/* when the browser viewport is at least 576px apply rules here */</a:t>
            </a:r>
            <a:endParaRPr sz="2400">
              <a:solidFill>
                <a:srgbClr val="B9F163"/>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GB" sz="2400">
                <a:solidFill>
                  <a:srgbClr val="D4D4D4"/>
                </a:solidFill>
                <a:latin typeface="Source Code Pro"/>
                <a:ea typeface="Source Code Pro"/>
                <a:cs typeface="Source Code Pro"/>
                <a:sym typeface="Source Code Pro"/>
              </a:rPr>
              <a:t>}</a:t>
            </a:r>
            <a:endParaRPr sz="2400">
              <a:solidFill>
                <a:srgbClr val="D4D4D4"/>
              </a:solidFill>
              <a:latin typeface="Source Code Pro"/>
              <a:ea typeface="Source Code Pro"/>
              <a:cs typeface="Source Code Pro"/>
              <a:sym typeface="Source Code Pro"/>
            </a:endParaRPr>
          </a:p>
        </p:txBody>
      </p:sp>
      <p:sp>
        <p:nvSpPr>
          <p:cNvPr id="130" name="Google Shape;130;p19"/>
          <p:cNvSpPr txBox="1"/>
          <p:nvPr/>
        </p:nvSpPr>
        <p:spPr>
          <a:xfrm>
            <a:off x="879800" y="995850"/>
            <a:ext cx="11796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alibri"/>
                <a:ea typeface="Calibri"/>
                <a:cs typeface="Calibri"/>
                <a:sym typeface="Calibri"/>
              </a:rPr>
              <a:t>@media rule</a:t>
            </a:r>
            <a:endParaRPr>
              <a:solidFill>
                <a:srgbClr val="FFFFFF"/>
              </a:solidFill>
              <a:latin typeface="Calibri"/>
              <a:ea typeface="Calibri"/>
              <a:cs typeface="Calibri"/>
              <a:sym typeface="Calibri"/>
            </a:endParaRPr>
          </a:p>
        </p:txBody>
      </p:sp>
      <p:sp>
        <p:nvSpPr>
          <p:cNvPr id="131" name="Google Shape;131;p19"/>
          <p:cNvSpPr txBox="1"/>
          <p:nvPr/>
        </p:nvSpPr>
        <p:spPr>
          <a:xfrm>
            <a:off x="2202050" y="995850"/>
            <a:ext cx="11796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alibri"/>
                <a:ea typeface="Calibri"/>
                <a:cs typeface="Calibri"/>
                <a:sym typeface="Calibri"/>
              </a:rPr>
              <a:t>@media type</a:t>
            </a:r>
            <a:endParaRPr>
              <a:solidFill>
                <a:srgbClr val="FFFFFF"/>
              </a:solidFill>
              <a:latin typeface="Calibri"/>
              <a:ea typeface="Calibri"/>
              <a:cs typeface="Calibri"/>
              <a:sym typeface="Calibri"/>
            </a:endParaRPr>
          </a:p>
        </p:txBody>
      </p:sp>
      <p:sp>
        <p:nvSpPr>
          <p:cNvPr id="132" name="Google Shape;132;p19"/>
          <p:cNvSpPr txBox="1"/>
          <p:nvPr/>
        </p:nvSpPr>
        <p:spPr>
          <a:xfrm>
            <a:off x="4394450" y="995850"/>
            <a:ext cx="30405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alibri"/>
                <a:ea typeface="Calibri"/>
                <a:cs typeface="Calibri"/>
                <a:sym typeface="Calibri"/>
              </a:rPr>
              <a:t>media feature</a:t>
            </a:r>
            <a:endParaRPr>
              <a:solidFill>
                <a:srgbClr val="FFFFFF"/>
              </a:solidFill>
              <a:latin typeface="Calibri"/>
              <a:ea typeface="Calibri"/>
              <a:cs typeface="Calibri"/>
              <a:sym typeface="Calibri"/>
            </a:endParaRPr>
          </a:p>
        </p:txBody>
      </p:sp>
      <p:cxnSp>
        <p:nvCxnSpPr>
          <p:cNvPr id="133" name="Google Shape;133;p19"/>
          <p:cNvCxnSpPr/>
          <p:nvPr/>
        </p:nvCxnSpPr>
        <p:spPr>
          <a:xfrm>
            <a:off x="879800" y="1401900"/>
            <a:ext cx="1140900" cy="0"/>
          </a:xfrm>
          <a:prstGeom prst="straightConnector1">
            <a:avLst/>
          </a:prstGeom>
          <a:noFill/>
          <a:ln cap="flat" cmpd="sng" w="28575">
            <a:solidFill>
              <a:srgbClr val="FFFF00"/>
            </a:solidFill>
            <a:prstDash val="solid"/>
            <a:round/>
            <a:headEnd len="med" w="med" type="none"/>
            <a:tailEnd len="med" w="med" type="none"/>
          </a:ln>
        </p:spPr>
      </p:cxnSp>
      <p:cxnSp>
        <p:nvCxnSpPr>
          <p:cNvPr id="134" name="Google Shape;134;p19"/>
          <p:cNvCxnSpPr/>
          <p:nvPr/>
        </p:nvCxnSpPr>
        <p:spPr>
          <a:xfrm>
            <a:off x="2221400" y="1401900"/>
            <a:ext cx="1140900" cy="0"/>
          </a:xfrm>
          <a:prstGeom prst="straightConnector1">
            <a:avLst/>
          </a:prstGeom>
          <a:noFill/>
          <a:ln cap="flat" cmpd="sng" w="28575">
            <a:solidFill>
              <a:srgbClr val="FFFF00"/>
            </a:solidFill>
            <a:prstDash val="solid"/>
            <a:round/>
            <a:headEnd len="med" w="med" type="none"/>
            <a:tailEnd len="med" w="med" type="none"/>
          </a:ln>
        </p:spPr>
      </p:cxnSp>
      <p:cxnSp>
        <p:nvCxnSpPr>
          <p:cNvPr id="135" name="Google Shape;135;p19"/>
          <p:cNvCxnSpPr/>
          <p:nvPr/>
        </p:nvCxnSpPr>
        <p:spPr>
          <a:xfrm>
            <a:off x="4307450" y="1401900"/>
            <a:ext cx="3011400" cy="0"/>
          </a:xfrm>
          <a:prstGeom prst="straightConnector1">
            <a:avLst/>
          </a:prstGeom>
          <a:noFill/>
          <a:ln cap="flat" cmpd="sng" w="28575">
            <a:solidFill>
              <a:srgbClr val="FFFF00"/>
            </a:solidFill>
            <a:prstDash val="solid"/>
            <a:round/>
            <a:headEnd len="med" w="med" type="none"/>
            <a:tailEnd len="med" w="med" type="none"/>
          </a:ln>
        </p:spPr>
      </p:cxnSp>
      <p:sp>
        <p:nvSpPr>
          <p:cNvPr id="136" name="Google Shape;136;p1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37" name="Google Shape;137;p1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138" name="Google Shape;138;p19"/>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nvSpPr>
        <p:spPr>
          <a:xfrm>
            <a:off x="436800" y="759766"/>
            <a:ext cx="3835500" cy="54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000">
                <a:solidFill>
                  <a:srgbClr val="F13B49"/>
                </a:solidFill>
                <a:latin typeface="Lato"/>
                <a:ea typeface="Lato"/>
                <a:cs typeface="Lato"/>
                <a:sym typeface="Lato"/>
              </a:rPr>
              <a:t>Mobile First Design</a:t>
            </a:r>
            <a:endParaRPr sz="1100"/>
          </a:p>
          <a:p>
            <a:pPr indent="0" lvl="0" marL="0" marR="0" rtl="0" algn="l">
              <a:spcBef>
                <a:spcPts val="0"/>
              </a:spcBef>
              <a:spcAft>
                <a:spcPts val="0"/>
              </a:spcAft>
              <a:buNone/>
            </a:pPr>
            <a:r>
              <a:t/>
            </a:r>
            <a:endParaRPr sz="1100"/>
          </a:p>
        </p:txBody>
      </p:sp>
      <p:sp>
        <p:nvSpPr>
          <p:cNvPr id="144" name="Google Shape;144;p20"/>
          <p:cNvSpPr txBox="1"/>
          <p:nvPr/>
        </p:nvSpPr>
        <p:spPr>
          <a:xfrm>
            <a:off x="436800" y="1541450"/>
            <a:ext cx="4587000" cy="21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alibri"/>
                <a:ea typeface="Calibri"/>
                <a:cs typeface="Calibri"/>
                <a:sym typeface="Calibri"/>
              </a:rPr>
              <a:t>MEDIA TYPE</a:t>
            </a:r>
            <a:endParaRPr b="1" sz="1800">
              <a:latin typeface="Calibri"/>
              <a:ea typeface="Calibri"/>
              <a:cs typeface="Calibri"/>
              <a:sym typeface="Calibri"/>
            </a:endParaRPr>
          </a:p>
          <a:p>
            <a:pPr indent="0" lvl="0" marL="0" rtl="0" algn="l">
              <a:spcBef>
                <a:spcPts val="0"/>
              </a:spcBef>
              <a:spcAft>
                <a:spcPts val="0"/>
              </a:spcAft>
              <a:buNone/>
            </a:pPr>
            <a:r>
              <a:rPr b="1" lang="en-GB" sz="1800">
                <a:latin typeface="Calibri"/>
                <a:ea typeface="Calibri"/>
                <a:cs typeface="Calibri"/>
                <a:sym typeface="Calibri"/>
              </a:rPr>
              <a:t>all:</a:t>
            </a:r>
            <a:r>
              <a:rPr lang="en-GB" sz="1800">
                <a:latin typeface="Calibri"/>
                <a:ea typeface="Calibri"/>
                <a:cs typeface="Calibri"/>
                <a:sym typeface="Calibri"/>
              </a:rPr>
              <a:t> matches to all devices</a:t>
            </a:r>
            <a:endParaRPr sz="1800">
              <a:latin typeface="Calibri"/>
              <a:ea typeface="Calibri"/>
              <a:cs typeface="Calibri"/>
              <a:sym typeface="Calibri"/>
            </a:endParaRPr>
          </a:p>
          <a:p>
            <a:pPr indent="0" lvl="0" marL="0" rtl="0" algn="l">
              <a:spcBef>
                <a:spcPts val="0"/>
              </a:spcBef>
              <a:spcAft>
                <a:spcPts val="0"/>
              </a:spcAft>
              <a:buNone/>
            </a:pPr>
            <a:r>
              <a:rPr b="1" lang="en-GB" sz="1800">
                <a:solidFill>
                  <a:schemeClr val="dk1"/>
                </a:solidFill>
                <a:latin typeface="Calibri"/>
                <a:ea typeface="Calibri"/>
                <a:cs typeface="Calibri"/>
                <a:sym typeface="Calibri"/>
              </a:rPr>
              <a:t>print:</a:t>
            </a:r>
            <a:r>
              <a:rPr lang="en-GB" sz="1800">
                <a:solidFill>
                  <a:schemeClr val="dk1"/>
                </a:solidFill>
                <a:latin typeface="Calibri"/>
                <a:ea typeface="Calibri"/>
                <a:cs typeface="Calibri"/>
                <a:sym typeface="Calibri"/>
              </a:rPr>
              <a:t> matches to print and printer displays</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GB" sz="1800">
                <a:solidFill>
                  <a:schemeClr val="dk1"/>
                </a:solidFill>
                <a:latin typeface="Calibri"/>
                <a:ea typeface="Calibri"/>
                <a:cs typeface="Calibri"/>
                <a:sym typeface="Calibri"/>
              </a:rPr>
              <a:t>speech:</a:t>
            </a:r>
            <a:r>
              <a:rPr lang="en-GB" sz="1800">
                <a:solidFill>
                  <a:schemeClr val="dk1"/>
                </a:solidFill>
                <a:latin typeface="Calibri"/>
                <a:ea typeface="Calibri"/>
                <a:cs typeface="Calibri"/>
                <a:sym typeface="Calibri"/>
              </a:rPr>
              <a:t> matches to speed reading devices that read out a page</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GB" sz="1800">
                <a:solidFill>
                  <a:schemeClr val="dk1"/>
                </a:solidFill>
                <a:latin typeface="Calibri"/>
                <a:ea typeface="Calibri"/>
                <a:cs typeface="Calibri"/>
                <a:sym typeface="Calibri"/>
              </a:rPr>
              <a:t>screen:</a:t>
            </a:r>
            <a:r>
              <a:rPr lang="en-GB" sz="1800">
                <a:solidFill>
                  <a:schemeClr val="dk1"/>
                </a:solidFill>
                <a:latin typeface="Calibri"/>
                <a:ea typeface="Calibri"/>
                <a:cs typeface="Calibri"/>
                <a:sym typeface="Calibri"/>
              </a:rPr>
              <a:t> matches all devices that does not match print or speech</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p:txBody>
      </p:sp>
      <p:sp>
        <p:nvSpPr>
          <p:cNvPr id="145" name="Google Shape;145;p2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46" name="Google Shape;146;p2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47" name="Google Shape;147;p20"/>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pic>
        <p:nvPicPr>
          <p:cNvPr id="148" name="Google Shape;148;p20"/>
          <p:cNvPicPr preferRelativeResize="0"/>
          <p:nvPr/>
        </p:nvPicPr>
        <p:blipFill>
          <a:blip r:embed="rId4">
            <a:alphaModFix/>
          </a:blip>
          <a:stretch>
            <a:fillRect/>
          </a:stretch>
        </p:blipFill>
        <p:spPr>
          <a:xfrm>
            <a:off x="5367650" y="1456500"/>
            <a:ext cx="3253550" cy="1830125"/>
          </a:xfrm>
          <a:prstGeom prst="rect">
            <a:avLst/>
          </a:prstGeom>
          <a:noFill/>
          <a:ln>
            <a:noFill/>
          </a:ln>
        </p:spPr>
      </p:pic>
      <p:sp>
        <p:nvSpPr>
          <p:cNvPr id="149" name="Google Shape;149;p20"/>
          <p:cNvSpPr txBox="1"/>
          <p:nvPr/>
        </p:nvSpPr>
        <p:spPr>
          <a:xfrm>
            <a:off x="5367650" y="3325325"/>
            <a:ext cx="45870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latin typeface="Calibri"/>
                <a:ea typeface="Calibri"/>
                <a:cs typeface="Calibri"/>
                <a:sym typeface="Calibri"/>
              </a:rPr>
              <a:t>Common breakpoints</a:t>
            </a:r>
            <a:endParaRPr sz="1300">
              <a:solidFill>
                <a:schemeClr val="dk1"/>
              </a:solidFill>
              <a:latin typeface="Calibri"/>
              <a:ea typeface="Calibri"/>
              <a:cs typeface="Calibri"/>
              <a:sym typeface="Calibri"/>
            </a:endParaRPr>
          </a:p>
        </p:txBody>
      </p:sp>
      <p:sp>
        <p:nvSpPr>
          <p:cNvPr id="150" name="Google Shape;150;p20"/>
          <p:cNvSpPr txBox="1"/>
          <p:nvPr/>
        </p:nvSpPr>
        <p:spPr>
          <a:xfrm>
            <a:off x="3843675" y="4470200"/>
            <a:ext cx="51168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000">
                <a:latin typeface="Calibri"/>
                <a:ea typeface="Calibri"/>
                <a:cs typeface="Calibri"/>
                <a:sym typeface="Calibri"/>
              </a:rPr>
              <a:t>Reading: </a:t>
            </a:r>
            <a:r>
              <a:rPr lang="en-GB" sz="1000" u="sng">
                <a:solidFill>
                  <a:schemeClr val="hlink"/>
                </a:solidFill>
                <a:latin typeface="Calibri"/>
                <a:ea typeface="Calibri"/>
                <a:cs typeface="Calibri"/>
                <a:sym typeface="Calibri"/>
                <a:hlinkClick r:id="rId5"/>
              </a:rPr>
              <a:t>https://www.lambdatest.com/blog/how-to-use-css-breakpoints-for-responsive-design/</a:t>
            </a:r>
            <a:endParaRPr sz="10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nvSpPr>
        <p:spPr>
          <a:xfrm>
            <a:off x="185150" y="963591"/>
            <a:ext cx="3835500" cy="54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000">
                <a:solidFill>
                  <a:srgbClr val="F13B49"/>
                </a:solidFill>
                <a:latin typeface="Lato"/>
                <a:ea typeface="Lato"/>
                <a:cs typeface="Lato"/>
                <a:sym typeface="Lato"/>
              </a:rPr>
              <a:t>Media Features</a:t>
            </a:r>
            <a:endParaRPr sz="1100"/>
          </a:p>
          <a:p>
            <a:pPr indent="0" lvl="0" marL="0" marR="0" rtl="0" algn="l">
              <a:spcBef>
                <a:spcPts val="0"/>
              </a:spcBef>
              <a:spcAft>
                <a:spcPts val="0"/>
              </a:spcAft>
              <a:buNone/>
            </a:pPr>
            <a:r>
              <a:t/>
            </a:r>
            <a:endParaRPr sz="1100"/>
          </a:p>
        </p:txBody>
      </p:sp>
      <p:sp>
        <p:nvSpPr>
          <p:cNvPr id="156" name="Google Shape;156;p21"/>
          <p:cNvSpPr txBox="1"/>
          <p:nvPr/>
        </p:nvSpPr>
        <p:spPr>
          <a:xfrm>
            <a:off x="328725" y="1856450"/>
            <a:ext cx="7483200" cy="10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Calibri"/>
                <a:ea typeface="Calibri"/>
                <a:cs typeface="Calibri"/>
                <a:sym typeface="Calibri"/>
              </a:rPr>
              <a:t>Media features are used to test a specific feature of the device</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@media (width: 480px){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@media (orientation: landscape){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Combining multiple types or features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800">
                <a:solidFill>
                  <a:schemeClr val="dk1"/>
                </a:solidFill>
                <a:latin typeface="Calibri"/>
                <a:ea typeface="Calibri"/>
                <a:cs typeface="Calibri"/>
                <a:sym typeface="Calibri"/>
              </a:rPr>
              <a:t>@media (width: 480px) and @media (orientation: landscape) { }</a:t>
            </a:r>
            <a:endParaRPr sz="1800">
              <a:solidFill>
                <a:schemeClr val="dk1"/>
              </a:solidFill>
              <a:latin typeface="Calibri"/>
              <a:ea typeface="Calibri"/>
              <a:cs typeface="Calibri"/>
              <a:sym typeface="Calibri"/>
            </a:endParaRPr>
          </a:p>
        </p:txBody>
      </p:sp>
      <p:sp>
        <p:nvSpPr>
          <p:cNvPr id="157" name="Google Shape;157;p21"/>
          <p:cNvSpPr txBox="1"/>
          <p:nvPr/>
        </p:nvSpPr>
        <p:spPr>
          <a:xfrm>
            <a:off x="1419250" y="4259100"/>
            <a:ext cx="7658400" cy="62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u="sng">
                <a:solidFill>
                  <a:schemeClr val="hlink"/>
                </a:solidFill>
                <a:hlinkClick r:id="rId3"/>
              </a:rPr>
              <a:t>https://developer.mozilla.org/en-US/docs/Web/CSS/Media_Queries/Using_media_queries</a:t>
            </a:r>
            <a:endParaRPr/>
          </a:p>
        </p:txBody>
      </p:sp>
      <p:sp>
        <p:nvSpPr>
          <p:cNvPr id="158" name="Google Shape;158;p2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59" name="Google Shape;159;p21"/>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3" name="Shape 163"/>
        <p:cNvGrpSpPr/>
        <p:nvPr/>
      </p:nvGrpSpPr>
      <p:grpSpPr>
        <a:xfrm>
          <a:off x="0" y="0"/>
          <a:ext cx="0" cy="0"/>
          <a:chOff x="0" y="0"/>
          <a:chExt cx="0" cy="0"/>
        </a:xfrm>
      </p:grpSpPr>
      <p:sp>
        <p:nvSpPr>
          <p:cNvPr id="164" name="Google Shape;164;p22"/>
          <p:cNvSpPr txBox="1"/>
          <p:nvPr/>
        </p:nvSpPr>
        <p:spPr>
          <a:xfrm>
            <a:off x="0" y="119525"/>
            <a:ext cx="5879400" cy="508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200">
                <a:solidFill>
                  <a:srgbClr val="D7BA7D"/>
                </a:solidFill>
                <a:latin typeface="Source Code Pro"/>
                <a:ea typeface="Source Code Pro"/>
                <a:cs typeface="Source Code Pro"/>
                <a:sym typeface="Source Code Pro"/>
              </a:rPr>
              <a:t>h1</a:t>
            </a:r>
            <a:r>
              <a:rPr b="1" lang="en-GB" sz="1200">
                <a:solidFill>
                  <a:srgbClr val="D4D4D4"/>
                </a:solidFill>
                <a:latin typeface="Source Code Pro"/>
                <a:ea typeface="Source Code Pro"/>
                <a:cs typeface="Source Code Pro"/>
                <a:sym typeface="Source Code Pro"/>
              </a:rPr>
              <a:t>{</a:t>
            </a:r>
            <a:r>
              <a:rPr b="1" lang="en-GB" sz="1200">
                <a:solidFill>
                  <a:srgbClr val="9CDCFE"/>
                </a:solidFill>
                <a:latin typeface="Source Code Pro"/>
                <a:ea typeface="Source Code Pro"/>
                <a:cs typeface="Source Code Pro"/>
                <a:sym typeface="Source Code Pro"/>
              </a:rPr>
              <a:t>color</a:t>
            </a:r>
            <a:r>
              <a:rPr b="1" lang="en-GB" sz="1200">
                <a:solidFill>
                  <a:srgbClr val="D4D4D4"/>
                </a:solidFill>
                <a:latin typeface="Source Code Pro"/>
                <a:ea typeface="Source Code Pro"/>
                <a:cs typeface="Source Code Pro"/>
                <a:sym typeface="Source Code Pro"/>
              </a:rPr>
              <a:t>: </a:t>
            </a:r>
            <a:r>
              <a:rPr b="1" lang="en-GB" sz="1200">
                <a:solidFill>
                  <a:srgbClr val="CE9178"/>
                </a:solidFill>
                <a:latin typeface="Source Code Pro"/>
                <a:ea typeface="Source Code Pro"/>
                <a:cs typeface="Source Code Pro"/>
                <a:sym typeface="Source Code Pro"/>
              </a:rPr>
              <a:t>red</a:t>
            </a:r>
            <a:r>
              <a:rPr b="1" lang="en-GB" sz="1200">
                <a:solidFill>
                  <a:srgbClr val="D4D4D4"/>
                </a:solidFill>
                <a:latin typeface="Source Code Pro"/>
                <a:ea typeface="Source Code Pro"/>
                <a:cs typeface="Source Code Pro"/>
                <a:sym typeface="Source Code Pro"/>
              </a:rPr>
              <a:t>;}</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6A9955"/>
                </a:solidFill>
                <a:latin typeface="Source Code Pro"/>
                <a:ea typeface="Source Code Pro"/>
                <a:cs typeface="Source Code Pro"/>
                <a:sym typeface="Source Code Pro"/>
              </a:rPr>
              <a:t>/* media query starts here */</a:t>
            </a:r>
            <a:endParaRPr b="1" sz="1200">
              <a:solidFill>
                <a:srgbClr val="6A9955"/>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6A9955"/>
                </a:solidFill>
                <a:latin typeface="Source Code Pro"/>
                <a:ea typeface="Source Code Pro"/>
                <a:cs typeface="Source Code Pro"/>
                <a:sym typeface="Source Code Pro"/>
              </a:rPr>
              <a:t>/* Small devices (landscape phones, 576px and up) */</a:t>
            </a:r>
            <a:endParaRPr b="1" sz="1200">
              <a:solidFill>
                <a:srgbClr val="6A9955"/>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C586C0"/>
                </a:solidFill>
                <a:latin typeface="Source Code Pro"/>
                <a:ea typeface="Source Code Pro"/>
                <a:cs typeface="Source Code Pro"/>
                <a:sym typeface="Source Code Pro"/>
              </a:rPr>
              <a:t>@media screen and</a:t>
            </a:r>
            <a:r>
              <a:rPr b="1" lang="en-GB" sz="1200">
                <a:solidFill>
                  <a:srgbClr val="D4D4D4"/>
                </a:solidFill>
                <a:latin typeface="Source Code Pro"/>
                <a:ea typeface="Source Code Pro"/>
                <a:cs typeface="Source Code Pro"/>
                <a:sym typeface="Source Code Pro"/>
              </a:rPr>
              <a:t> (</a:t>
            </a:r>
            <a:r>
              <a:rPr b="1" lang="en-GB" sz="1200">
                <a:solidFill>
                  <a:srgbClr val="9CDCFE"/>
                </a:solidFill>
                <a:latin typeface="Source Code Pro"/>
                <a:ea typeface="Source Code Pro"/>
                <a:cs typeface="Source Code Pro"/>
                <a:sym typeface="Source Code Pro"/>
              </a:rPr>
              <a:t>min-width</a:t>
            </a:r>
            <a:r>
              <a:rPr b="1" lang="en-GB" sz="1200">
                <a:solidFill>
                  <a:srgbClr val="D4D4D4"/>
                </a:solidFill>
                <a:latin typeface="Source Code Pro"/>
                <a:ea typeface="Source Code Pro"/>
                <a:cs typeface="Source Code Pro"/>
                <a:sym typeface="Source Code Pro"/>
              </a:rPr>
              <a:t>: </a:t>
            </a:r>
            <a:r>
              <a:rPr b="1" lang="en-GB" sz="1200">
                <a:solidFill>
                  <a:srgbClr val="B5CEA8"/>
                </a:solidFill>
                <a:latin typeface="Source Code Pro"/>
                <a:ea typeface="Source Code Pro"/>
                <a:cs typeface="Source Code Pro"/>
                <a:sym typeface="Source Code Pro"/>
              </a:rPr>
              <a:t>576px</a:t>
            </a:r>
            <a:r>
              <a:rPr b="1" lang="en-GB" sz="1200">
                <a:solidFill>
                  <a:srgbClr val="D4D4D4"/>
                </a:solidFill>
                <a:latin typeface="Source Code Pro"/>
                <a:ea typeface="Source Code Pro"/>
                <a:cs typeface="Source Code Pro"/>
                <a:sym typeface="Source Code Pro"/>
              </a:rPr>
              <a:t>) { </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D4D4D4"/>
                </a:solidFill>
                <a:latin typeface="Source Code Pro"/>
                <a:ea typeface="Source Code Pro"/>
                <a:cs typeface="Source Code Pro"/>
                <a:sym typeface="Source Code Pro"/>
              </a:rPr>
              <a:t>   </a:t>
            </a:r>
            <a:r>
              <a:rPr b="1" lang="en-GB" sz="1200">
                <a:solidFill>
                  <a:srgbClr val="D7BA7D"/>
                </a:solidFill>
                <a:latin typeface="Source Code Pro"/>
                <a:ea typeface="Source Code Pro"/>
                <a:cs typeface="Source Code Pro"/>
                <a:sym typeface="Source Code Pro"/>
              </a:rPr>
              <a:t>h1</a:t>
            </a:r>
            <a:r>
              <a:rPr b="1" lang="en-GB" sz="1200">
                <a:solidFill>
                  <a:srgbClr val="D4D4D4"/>
                </a:solidFill>
                <a:latin typeface="Source Code Pro"/>
                <a:ea typeface="Source Code Pro"/>
                <a:cs typeface="Source Code Pro"/>
                <a:sym typeface="Source Code Pro"/>
              </a:rPr>
              <a:t>{</a:t>
            </a:r>
            <a:r>
              <a:rPr b="1" lang="en-GB" sz="1200">
                <a:solidFill>
                  <a:srgbClr val="9CDCFE"/>
                </a:solidFill>
                <a:latin typeface="Source Code Pro"/>
                <a:ea typeface="Source Code Pro"/>
                <a:cs typeface="Source Code Pro"/>
                <a:sym typeface="Source Code Pro"/>
              </a:rPr>
              <a:t>color</a:t>
            </a:r>
            <a:r>
              <a:rPr b="1" lang="en-GB" sz="1200">
                <a:solidFill>
                  <a:srgbClr val="D4D4D4"/>
                </a:solidFill>
                <a:latin typeface="Source Code Pro"/>
                <a:ea typeface="Source Code Pro"/>
                <a:cs typeface="Source Code Pro"/>
                <a:sym typeface="Source Code Pro"/>
              </a:rPr>
              <a:t>: </a:t>
            </a:r>
            <a:r>
              <a:rPr b="1" lang="en-GB" sz="1200">
                <a:solidFill>
                  <a:srgbClr val="CE9178"/>
                </a:solidFill>
                <a:latin typeface="Source Code Pro"/>
                <a:ea typeface="Source Code Pro"/>
                <a:cs typeface="Source Code Pro"/>
                <a:sym typeface="Source Code Pro"/>
              </a:rPr>
              <a:t>green</a:t>
            </a:r>
            <a:r>
              <a:rPr b="1" lang="en-GB" sz="1200">
                <a:solidFill>
                  <a:srgbClr val="D4D4D4"/>
                </a:solidFill>
                <a:latin typeface="Source Code Pro"/>
                <a:ea typeface="Source Code Pro"/>
                <a:cs typeface="Source Code Pro"/>
                <a:sym typeface="Source Code Pro"/>
              </a:rPr>
              <a:t>;}</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D4D4D4"/>
                </a:solidFill>
                <a:latin typeface="Source Code Pro"/>
                <a:ea typeface="Source Code Pro"/>
                <a:cs typeface="Source Code Pro"/>
                <a:sym typeface="Source Code Pro"/>
              </a:rPr>
              <a:t>}</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6A9955"/>
                </a:solidFill>
                <a:latin typeface="Source Code Pro"/>
                <a:ea typeface="Source Code Pro"/>
                <a:cs typeface="Source Code Pro"/>
                <a:sym typeface="Source Code Pro"/>
              </a:rPr>
              <a:t>/* Medium devices (tablets, 768px and up) */</a:t>
            </a:r>
            <a:endParaRPr b="1" sz="1200">
              <a:solidFill>
                <a:srgbClr val="6A9955"/>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C586C0"/>
                </a:solidFill>
                <a:latin typeface="Source Code Pro"/>
                <a:ea typeface="Source Code Pro"/>
                <a:cs typeface="Source Code Pro"/>
                <a:sym typeface="Source Code Pro"/>
              </a:rPr>
              <a:t>@media</a:t>
            </a:r>
            <a:r>
              <a:rPr b="1" lang="en-GB" sz="1200">
                <a:solidFill>
                  <a:srgbClr val="D4D4D4"/>
                </a:solidFill>
                <a:latin typeface="Source Code Pro"/>
                <a:ea typeface="Source Code Pro"/>
                <a:cs typeface="Source Code Pro"/>
                <a:sym typeface="Source Code Pro"/>
              </a:rPr>
              <a:t> (</a:t>
            </a:r>
            <a:r>
              <a:rPr b="1" lang="en-GB" sz="1200">
                <a:solidFill>
                  <a:srgbClr val="9CDCFE"/>
                </a:solidFill>
                <a:latin typeface="Source Code Pro"/>
                <a:ea typeface="Source Code Pro"/>
                <a:cs typeface="Source Code Pro"/>
                <a:sym typeface="Source Code Pro"/>
              </a:rPr>
              <a:t>min-width</a:t>
            </a:r>
            <a:r>
              <a:rPr b="1" lang="en-GB" sz="1200">
                <a:solidFill>
                  <a:srgbClr val="D4D4D4"/>
                </a:solidFill>
                <a:latin typeface="Source Code Pro"/>
                <a:ea typeface="Source Code Pro"/>
                <a:cs typeface="Source Code Pro"/>
                <a:sym typeface="Source Code Pro"/>
              </a:rPr>
              <a:t>: </a:t>
            </a:r>
            <a:r>
              <a:rPr b="1" lang="en-GB" sz="1200">
                <a:solidFill>
                  <a:srgbClr val="B5CEA8"/>
                </a:solidFill>
                <a:latin typeface="Source Code Pro"/>
                <a:ea typeface="Source Code Pro"/>
                <a:cs typeface="Source Code Pro"/>
                <a:sym typeface="Source Code Pro"/>
              </a:rPr>
              <a:t>768px</a:t>
            </a:r>
            <a:r>
              <a:rPr b="1" lang="en-GB" sz="1200">
                <a:solidFill>
                  <a:srgbClr val="D4D4D4"/>
                </a:solidFill>
                <a:latin typeface="Source Code Pro"/>
                <a:ea typeface="Source Code Pro"/>
                <a:cs typeface="Source Code Pro"/>
                <a:sym typeface="Source Code Pro"/>
              </a:rPr>
              <a:t>) { </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D4D4D4"/>
                </a:solidFill>
                <a:latin typeface="Source Code Pro"/>
                <a:ea typeface="Source Code Pro"/>
                <a:cs typeface="Source Code Pro"/>
                <a:sym typeface="Source Code Pro"/>
              </a:rPr>
              <a:t>   </a:t>
            </a:r>
            <a:r>
              <a:rPr b="1" lang="en-GB" sz="1200">
                <a:solidFill>
                  <a:srgbClr val="D7BA7D"/>
                </a:solidFill>
                <a:latin typeface="Source Code Pro"/>
                <a:ea typeface="Source Code Pro"/>
                <a:cs typeface="Source Code Pro"/>
                <a:sym typeface="Source Code Pro"/>
              </a:rPr>
              <a:t>h1</a:t>
            </a:r>
            <a:r>
              <a:rPr b="1" lang="en-GB" sz="1200">
                <a:solidFill>
                  <a:srgbClr val="D4D4D4"/>
                </a:solidFill>
                <a:latin typeface="Source Code Pro"/>
                <a:ea typeface="Source Code Pro"/>
                <a:cs typeface="Source Code Pro"/>
                <a:sym typeface="Source Code Pro"/>
              </a:rPr>
              <a:t>{</a:t>
            </a:r>
            <a:r>
              <a:rPr b="1" lang="en-GB" sz="1200">
                <a:solidFill>
                  <a:srgbClr val="9CDCFE"/>
                </a:solidFill>
                <a:latin typeface="Source Code Pro"/>
                <a:ea typeface="Source Code Pro"/>
                <a:cs typeface="Source Code Pro"/>
                <a:sym typeface="Source Code Pro"/>
              </a:rPr>
              <a:t>color</a:t>
            </a:r>
            <a:r>
              <a:rPr b="1" lang="en-GB" sz="1200">
                <a:solidFill>
                  <a:srgbClr val="D4D4D4"/>
                </a:solidFill>
                <a:latin typeface="Source Code Pro"/>
                <a:ea typeface="Source Code Pro"/>
                <a:cs typeface="Source Code Pro"/>
                <a:sym typeface="Source Code Pro"/>
              </a:rPr>
              <a:t>: </a:t>
            </a:r>
            <a:r>
              <a:rPr b="1" lang="en-GB" sz="1200">
                <a:solidFill>
                  <a:srgbClr val="CE9178"/>
                </a:solidFill>
                <a:latin typeface="Source Code Pro"/>
                <a:ea typeface="Source Code Pro"/>
                <a:cs typeface="Source Code Pro"/>
                <a:sym typeface="Source Code Pro"/>
              </a:rPr>
              <a:t>blue</a:t>
            </a:r>
            <a:r>
              <a:rPr b="1" lang="en-GB" sz="1200">
                <a:solidFill>
                  <a:srgbClr val="D4D4D4"/>
                </a:solidFill>
                <a:latin typeface="Source Code Pro"/>
                <a:ea typeface="Source Code Pro"/>
                <a:cs typeface="Source Code Pro"/>
                <a:sym typeface="Source Code Pro"/>
              </a:rPr>
              <a:t>;}</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D4D4D4"/>
                </a:solidFill>
                <a:latin typeface="Source Code Pro"/>
                <a:ea typeface="Source Code Pro"/>
                <a:cs typeface="Source Code Pro"/>
                <a:sym typeface="Source Code Pro"/>
              </a:rPr>
              <a:t>}</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6A9955"/>
                </a:solidFill>
                <a:latin typeface="Source Code Pro"/>
                <a:ea typeface="Source Code Pro"/>
                <a:cs typeface="Source Code Pro"/>
                <a:sym typeface="Source Code Pro"/>
              </a:rPr>
              <a:t>/* Large devices (desktops, 992px and up) */</a:t>
            </a:r>
            <a:endParaRPr b="1" sz="1200">
              <a:solidFill>
                <a:srgbClr val="6A9955"/>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C586C0"/>
                </a:solidFill>
                <a:latin typeface="Source Code Pro"/>
                <a:ea typeface="Source Code Pro"/>
                <a:cs typeface="Source Code Pro"/>
                <a:sym typeface="Source Code Pro"/>
              </a:rPr>
              <a:t>@media</a:t>
            </a:r>
            <a:r>
              <a:rPr b="1" lang="en-GB" sz="1200">
                <a:solidFill>
                  <a:srgbClr val="D4D4D4"/>
                </a:solidFill>
                <a:latin typeface="Source Code Pro"/>
                <a:ea typeface="Source Code Pro"/>
                <a:cs typeface="Source Code Pro"/>
                <a:sym typeface="Source Code Pro"/>
              </a:rPr>
              <a:t> (</a:t>
            </a:r>
            <a:r>
              <a:rPr b="1" lang="en-GB" sz="1200">
                <a:solidFill>
                  <a:srgbClr val="9CDCFE"/>
                </a:solidFill>
                <a:latin typeface="Source Code Pro"/>
                <a:ea typeface="Source Code Pro"/>
                <a:cs typeface="Source Code Pro"/>
                <a:sym typeface="Source Code Pro"/>
              </a:rPr>
              <a:t>min-width</a:t>
            </a:r>
            <a:r>
              <a:rPr b="1" lang="en-GB" sz="1200">
                <a:solidFill>
                  <a:srgbClr val="D4D4D4"/>
                </a:solidFill>
                <a:latin typeface="Source Code Pro"/>
                <a:ea typeface="Source Code Pro"/>
                <a:cs typeface="Source Code Pro"/>
                <a:sym typeface="Source Code Pro"/>
              </a:rPr>
              <a:t>: </a:t>
            </a:r>
            <a:r>
              <a:rPr b="1" lang="en-GB" sz="1200">
                <a:solidFill>
                  <a:srgbClr val="B5CEA8"/>
                </a:solidFill>
                <a:latin typeface="Source Code Pro"/>
                <a:ea typeface="Source Code Pro"/>
                <a:cs typeface="Source Code Pro"/>
                <a:sym typeface="Source Code Pro"/>
              </a:rPr>
              <a:t>992px</a:t>
            </a:r>
            <a:r>
              <a:rPr b="1" lang="en-GB" sz="1200">
                <a:solidFill>
                  <a:srgbClr val="D4D4D4"/>
                </a:solidFill>
                <a:latin typeface="Source Code Pro"/>
                <a:ea typeface="Source Code Pro"/>
                <a:cs typeface="Source Code Pro"/>
                <a:sym typeface="Source Code Pro"/>
              </a:rPr>
              <a:t>) {</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D4D4D4"/>
                </a:solidFill>
                <a:latin typeface="Source Code Pro"/>
                <a:ea typeface="Source Code Pro"/>
                <a:cs typeface="Source Code Pro"/>
                <a:sym typeface="Source Code Pro"/>
              </a:rPr>
              <a:t>   </a:t>
            </a:r>
            <a:r>
              <a:rPr b="1" lang="en-GB" sz="1200">
                <a:solidFill>
                  <a:srgbClr val="D7BA7D"/>
                </a:solidFill>
                <a:latin typeface="Source Code Pro"/>
                <a:ea typeface="Source Code Pro"/>
                <a:cs typeface="Source Code Pro"/>
                <a:sym typeface="Source Code Pro"/>
              </a:rPr>
              <a:t>h1</a:t>
            </a:r>
            <a:r>
              <a:rPr b="1" lang="en-GB" sz="1200">
                <a:solidFill>
                  <a:srgbClr val="D4D4D4"/>
                </a:solidFill>
                <a:latin typeface="Source Code Pro"/>
                <a:ea typeface="Source Code Pro"/>
                <a:cs typeface="Source Code Pro"/>
                <a:sym typeface="Source Code Pro"/>
              </a:rPr>
              <a:t>{</a:t>
            </a:r>
            <a:r>
              <a:rPr b="1" lang="en-GB" sz="1200">
                <a:solidFill>
                  <a:srgbClr val="9CDCFE"/>
                </a:solidFill>
                <a:latin typeface="Source Code Pro"/>
                <a:ea typeface="Source Code Pro"/>
                <a:cs typeface="Source Code Pro"/>
                <a:sym typeface="Source Code Pro"/>
              </a:rPr>
              <a:t>color</a:t>
            </a:r>
            <a:r>
              <a:rPr b="1" lang="en-GB" sz="1200">
                <a:solidFill>
                  <a:srgbClr val="D4D4D4"/>
                </a:solidFill>
                <a:latin typeface="Source Code Pro"/>
                <a:ea typeface="Source Code Pro"/>
                <a:cs typeface="Source Code Pro"/>
                <a:sym typeface="Source Code Pro"/>
              </a:rPr>
              <a:t>: </a:t>
            </a:r>
            <a:r>
              <a:rPr b="1" lang="en-GB" sz="1200">
                <a:solidFill>
                  <a:srgbClr val="CE9178"/>
                </a:solidFill>
                <a:latin typeface="Source Code Pro"/>
                <a:ea typeface="Source Code Pro"/>
                <a:cs typeface="Source Code Pro"/>
                <a:sym typeface="Source Code Pro"/>
              </a:rPr>
              <a:t>purple</a:t>
            </a:r>
            <a:r>
              <a:rPr b="1" lang="en-GB" sz="1200">
                <a:solidFill>
                  <a:srgbClr val="D4D4D4"/>
                </a:solidFill>
                <a:latin typeface="Source Code Pro"/>
                <a:ea typeface="Source Code Pro"/>
                <a:cs typeface="Source Code Pro"/>
                <a:sym typeface="Source Code Pro"/>
              </a:rPr>
              <a:t>;}</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D4D4D4"/>
                </a:solidFill>
                <a:latin typeface="Source Code Pro"/>
                <a:ea typeface="Source Code Pro"/>
                <a:cs typeface="Source Code Pro"/>
                <a:sym typeface="Source Code Pro"/>
              </a:rPr>
              <a:t>}</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6A9955"/>
                </a:solidFill>
                <a:latin typeface="Source Code Pro"/>
                <a:ea typeface="Source Code Pro"/>
                <a:cs typeface="Source Code Pro"/>
                <a:sym typeface="Source Code Pro"/>
              </a:rPr>
              <a:t>/* Extra large devices (large desktops, 1200px and up) */</a:t>
            </a:r>
            <a:endParaRPr b="1" sz="1200">
              <a:solidFill>
                <a:srgbClr val="6A9955"/>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C586C0"/>
                </a:solidFill>
                <a:latin typeface="Source Code Pro"/>
                <a:ea typeface="Source Code Pro"/>
                <a:cs typeface="Source Code Pro"/>
                <a:sym typeface="Source Code Pro"/>
              </a:rPr>
              <a:t>@media</a:t>
            </a:r>
            <a:r>
              <a:rPr b="1" lang="en-GB" sz="1200">
                <a:solidFill>
                  <a:srgbClr val="D4D4D4"/>
                </a:solidFill>
                <a:latin typeface="Source Code Pro"/>
                <a:ea typeface="Source Code Pro"/>
                <a:cs typeface="Source Code Pro"/>
                <a:sym typeface="Source Code Pro"/>
              </a:rPr>
              <a:t> (</a:t>
            </a:r>
            <a:r>
              <a:rPr b="1" lang="en-GB" sz="1200">
                <a:solidFill>
                  <a:srgbClr val="9CDCFE"/>
                </a:solidFill>
                <a:latin typeface="Source Code Pro"/>
                <a:ea typeface="Source Code Pro"/>
                <a:cs typeface="Source Code Pro"/>
                <a:sym typeface="Source Code Pro"/>
              </a:rPr>
              <a:t>min-width</a:t>
            </a:r>
            <a:r>
              <a:rPr b="1" lang="en-GB" sz="1200">
                <a:solidFill>
                  <a:srgbClr val="D4D4D4"/>
                </a:solidFill>
                <a:latin typeface="Source Code Pro"/>
                <a:ea typeface="Source Code Pro"/>
                <a:cs typeface="Source Code Pro"/>
                <a:sym typeface="Source Code Pro"/>
              </a:rPr>
              <a:t>: </a:t>
            </a:r>
            <a:r>
              <a:rPr b="1" lang="en-GB" sz="1200">
                <a:solidFill>
                  <a:srgbClr val="B5CEA8"/>
                </a:solidFill>
                <a:latin typeface="Source Code Pro"/>
                <a:ea typeface="Source Code Pro"/>
                <a:cs typeface="Source Code Pro"/>
                <a:sym typeface="Source Code Pro"/>
              </a:rPr>
              <a:t>1200px</a:t>
            </a:r>
            <a:r>
              <a:rPr b="1" lang="en-GB" sz="1200">
                <a:solidFill>
                  <a:srgbClr val="D4D4D4"/>
                </a:solidFill>
                <a:latin typeface="Source Code Pro"/>
                <a:ea typeface="Source Code Pro"/>
                <a:cs typeface="Source Code Pro"/>
                <a:sym typeface="Source Code Pro"/>
              </a:rPr>
              <a:t>) {</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D4D4D4"/>
                </a:solidFill>
                <a:latin typeface="Source Code Pro"/>
                <a:ea typeface="Source Code Pro"/>
                <a:cs typeface="Source Code Pro"/>
                <a:sym typeface="Source Code Pro"/>
              </a:rPr>
              <a:t>   </a:t>
            </a:r>
            <a:r>
              <a:rPr b="1" lang="en-GB" sz="1200">
                <a:solidFill>
                  <a:srgbClr val="D7BA7D"/>
                </a:solidFill>
                <a:latin typeface="Source Code Pro"/>
                <a:ea typeface="Source Code Pro"/>
                <a:cs typeface="Source Code Pro"/>
                <a:sym typeface="Source Code Pro"/>
              </a:rPr>
              <a:t>h1</a:t>
            </a:r>
            <a:r>
              <a:rPr b="1" lang="en-GB" sz="1200">
                <a:solidFill>
                  <a:srgbClr val="D4D4D4"/>
                </a:solidFill>
                <a:latin typeface="Source Code Pro"/>
                <a:ea typeface="Source Code Pro"/>
                <a:cs typeface="Source Code Pro"/>
                <a:sym typeface="Source Code Pro"/>
              </a:rPr>
              <a:t>{</a:t>
            </a:r>
            <a:r>
              <a:rPr b="1" lang="en-GB" sz="1200">
                <a:solidFill>
                  <a:srgbClr val="9CDCFE"/>
                </a:solidFill>
                <a:latin typeface="Source Code Pro"/>
                <a:ea typeface="Source Code Pro"/>
                <a:cs typeface="Source Code Pro"/>
                <a:sym typeface="Source Code Pro"/>
              </a:rPr>
              <a:t>color</a:t>
            </a:r>
            <a:r>
              <a:rPr b="1" lang="en-GB" sz="1200">
                <a:solidFill>
                  <a:srgbClr val="D4D4D4"/>
                </a:solidFill>
                <a:latin typeface="Source Code Pro"/>
                <a:ea typeface="Source Code Pro"/>
                <a:cs typeface="Source Code Pro"/>
                <a:sym typeface="Source Code Pro"/>
              </a:rPr>
              <a:t>: </a:t>
            </a:r>
            <a:r>
              <a:rPr b="1" lang="en-GB" sz="1200">
                <a:solidFill>
                  <a:srgbClr val="CE9178"/>
                </a:solidFill>
                <a:latin typeface="Source Code Pro"/>
                <a:ea typeface="Source Code Pro"/>
                <a:cs typeface="Source Code Pro"/>
                <a:sym typeface="Source Code Pro"/>
              </a:rPr>
              <a:t>lightpink</a:t>
            </a:r>
            <a:r>
              <a:rPr b="1" lang="en-GB" sz="1200">
                <a:solidFill>
                  <a:srgbClr val="D4D4D4"/>
                </a:solidFill>
                <a:latin typeface="Source Code Pro"/>
                <a:ea typeface="Source Code Pro"/>
                <a:cs typeface="Source Code Pro"/>
                <a:sym typeface="Source Code Pro"/>
              </a:rPr>
              <a:t>;} </a:t>
            </a:r>
            <a:endParaRPr b="1" sz="1200">
              <a:solidFill>
                <a:srgbClr val="D4D4D4"/>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b="1" lang="en-GB" sz="1200">
                <a:solidFill>
                  <a:srgbClr val="D4D4D4"/>
                </a:solidFill>
                <a:latin typeface="Source Code Pro"/>
                <a:ea typeface="Source Code Pro"/>
                <a:cs typeface="Source Code Pro"/>
                <a:sym typeface="Source Code Pro"/>
              </a:rPr>
              <a:t>}</a:t>
            </a:r>
            <a:endParaRPr b="1" sz="1200">
              <a:solidFill>
                <a:srgbClr val="D4D4D4"/>
              </a:solidFill>
              <a:latin typeface="Source Code Pro"/>
              <a:ea typeface="Source Code Pro"/>
              <a:cs typeface="Source Code Pro"/>
              <a:sym typeface="Source Code Pro"/>
            </a:endParaRPr>
          </a:p>
        </p:txBody>
      </p:sp>
      <p:sp>
        <p:nvSpPr>
          <p:cNvPr id="165" name="Google Shape;165;p22"/>
          <p:cNvSpPr txBox="1"/>
          <p:nvPr>
            <p:ph type="title"/>
          </p:nvPr>
        </p:nvSpPr>
        <p:spPr>
          <a:xfrm>
            <a:off x="4774805" y="1990800"/>
            <a:ext cx="4369200" cy="9942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11111"/>
              <a:buFont typeface="Gill Sans"/>
              <a:buNone/>
            </a:pPr>
            <a:r>
              <a:rPr lang="en-GB" sz="5400">
                <a:solidFill>
                  <a:schemeClr val="lt1"/>
                </a:solidFill>
                <a:latin typeface="Gill Sans"/>
                <a:ea typeface="Gill Sans"/>
                <a:cs typeface="Gill Sans"/>
                <a:sym typeface="Gill Sans"/>
              </a:rPr>
              <a:t>MEDIA QUERIES</a:t>
            </a:r>
            <a:endParaRPr sz="1500">
              <a:solidFill>
                <a:schemeClr val="lt1"/>
              </a:solidFill>
              <a:latin typeface="Gill Sans"/>
              <a:ea typeface="Gill Sans"/>
              <a:cs typeface="Gill Sans"/>
              <a:sym typeface="Gill Sans"/>
            </a:endParaRPr>
          </a:p>
        </p:txBody>
      </p:sp>
      <p:sp>
        <p:nvSpPr>
          <p:cNvPr id="166" name="Google Shape;166;p2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67" name="Google Shape;167;p22"/>
          <p:cNvSpPr txBox="1"/>
          <p:nvPr/>
        </p:nvSpPr>
        <p:spPr>
          <a:xfrm>
            <a:off x="4912875" y="4605375"/>
            <a:ext cx="4059300" cy="38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3"/>
              </a:rPr>
              <a:t>https://replit.com/@immalcolm/simple-media-queries</a:t>
            </a:r>
            <a:endParaRPr sz="1000">
              <a:solidFill>
                <a:srgbClr val="FFFFFF"/>
              </a:solidFill>
              <a:latin typeface="Calibri"/>
              <a:ea typeface="Calibri"/>
              <a:cs typeface="Calibri"/>
              <a:sym typeface="Calibri"/>
            </a:endParaRPr>
          </a:p>
          <a:p>
            <a:pPr indent="0" lvl="0" marL="0" rtl="0" algn="r">
              <a:spcBef>
                <a:spcPts val="0"/>
              </a:spcBef>
              <a:spcAft>
                <a:spcPts val="0"/>
              </a:spcAft>
              <a:buNone/>
            </a:pPr>
            <a:r>
              <a:t/>
            </a:r>
            <a:endParaRPr sz="1000">
              <a:solidFill>
                <a:srgbClr val="FFFFFF"/>
              </a:solidFill>
              <a:latin typeface="Calibri"/>
              <a:ea typeface="Calibri"/>
              <a:cs typeface="Calibri"/>
              <a:sym typeface="Calibri"/>
            </a:endParaRPr>
          </a:p>
        </p:txBody>
      </p:sp>
      <p:sp>
        <p:nvSpPr>
          <p:cNvPr id="168" name="Google Shape;168;p2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169" name="Google Shape;169;p22"/>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